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80" r:id="rId2"/>
  </p:sldMasterIdLst>
  <p:notesMasterIdLst>
    <p:notesMasterId r:id="rId27"/>
  </p:notesMasterIdLst>
  <p:handoutMasterIdLst>
    <p:handoutMasterId r:id="rId28"/>
  </p:handoutMasterIdLst>
  <p:sldIdLst>
    <p:sldId id="257" r:id="rId3"/>
    <p:sldId id="296" r:id="rId4"/>
    <p:sldId id="338" r:id="rId5"/>
    <p:sldId id="385" r:id="rId6"/>
    <p:sldId id="371" r:id="rId7"/>
    <p:sldId id="382" r:id="rId8"/>
    <p:sldId id="374" r:id="rId9"/>
    <p:sldId id="375" r:id="rId10"/>
    <p:sldId id="376" r:id="rId11"/>
    <p:sldId id="377" r:id="rId12"/>
    <p:sldId id="378" r:id="rId13"/>
    <p:sldId id="342" r:id="rId14"/>
    <p:sldId id="356" r:id="rId15"/>
    <p:sldId id="380" r:id="rId16"/>
    <p:sldId id="388" r:id="rId17"/>
    <p:sldId id="379" r:id="rId18"/>
    <p:sldId id="384" r:id="rId19"/>
    <p:sldId id="389" r:id="rId20"/>
    <p:sldId id="381" r:id="rId21"/>
    <p:sldId id="383" r:id="rId22"/>
    <p:sldId id="386" r:id="rId23"/>
    <p:sldId id="387" r:id="rId24"/>
    <p:sldId id="330" r:id="rId25"/>
    <p:sldId id="303" r:id="rId26"/>
  </p:sldIdLst>
  <p:sldSz cx="9144000" cy="5143500" type="screen16x9"/>
  <p:notesSz cx="6797675" cy="9926638"/>
  <p:defaultText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24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9631B5-78F2-41C9-869B-9F39066F8104}" styleName="Средний стиль 3 — акцент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52" d="100"/>
          <a:sy n="152" d="100"/>
        </p:scale>
        <p:origin x="426" y="10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46346" cy="497759"/>
          </a:xfrm>
          <a:prstGeom prst="rect">
            <a:avLst/>
          </a:prstGeom>
        </p:spPr>
        <p:txBody>
          <a:bodyPr vert="horz" lIns="91294" tIns="45647" rIns="91294" bIns="45647" rtlCol="0"/>
          <a:lstStyle>
            <a:lvl1pPr algn="l">
              <a:defRPr sz="1200"/>
            </a:lvl1pPr>
          </a:lstStyle>
          <a:p>
            <a:endParaRPr lang="ru-RU"/>
          </a:p>
        </p:txBody>
      </p:sp>
      <p:sp>
        <p:nvSpPr>
          <p:cNvPr id="3" name="Дата 2"/>
          <p:cNvSpPr>
            <a:spLocks noGrp="1"/>
          </p:cNvSpPr>
          <p:nvPr>
            <p:ph type="dt" sz="quarter" idx="1"/>
          </p:nvPr>
        </p:nvSpPr>
        <p:spPr>
          <a:xfrm>
            <a:off x="3849744" y="0"/>
            <a:ext cx="2946345" cy="497759"/>
          </a:xfrm>
          <a:prstGeom prst="rect">
            <a:avLst/>
          </a:prstGeom>
        </p:spPr>
        <p:txBody>
          <a:bodyPr vert="horz" lIns="91294" tIns="45647" rIns="91294" bIns="45647" rtlCol="0"/>
          <a:lstStyle>
            <a:lvl1pPr algn="r">
              <a:defRPr sz="1200"/>
            </a:lvl1pPr>
          </a:lstStyle>
          <a:p>
            <a:fld id="{4344FD82-E63A-4FE7-8970-F0952002FB66}" type="datetimeFigureOut">
              <a:rPr lang="ru-RU" smtClean="0"/>
              <a:pPr/>
              <a:t>26.11.2024</a:t>
            </a:fld>
            <a:endParaRPr lang="ru-RU"/>
          </a:p>
        </p:txBody>
      </p:sp>
      <p:sp>
        <p:nvSpPr>
          <p:cNvPr id="4" name="Нижний колонтитул 3"/>
          <p:cNvSpPr>
            <a:spLocks noGrp="1"/>
          </p:cNvSpPr>
          <p:nvPr>
            <p:ph type="ftr" sz="quarter" idx="2"/>
          </p:nvPr>
        </p:nvSpPr>
        <p:spPr>
          <a:xfrm>
            <a:off x="1" y="9428880"/>
            <a:ext cx="2946346" cy="497759"/>
          </a:xfrm>
          <a:prstGeom prst="rect">
            <a:avLst/>
          </a:prstGeom>
        </p:spPr>
        <p:txBody>
          <a:bodyPr vert="horz" lIns="91294" tIns="45647" rIns="91294" bIns="45647" rtlCol="0" anchor="b"/>
          <a:lstStyle>
            <a:lvl1pPr algn="l">
              <a:defRPr sz="1200"/>
            </a:lvl1pPr>
          </a:lstStyle>
          <a:p>
            <a:endParaRPr lang="ru-RU"/>
          </a:p>
        </p:txBody>
      </p:sp>
      <p:sp>
        <p:nvSpPr>
          <p:cNvPr id="5" name="Номер слайда 4"/>
          <p:cNvSpPr>
            <a:spLocks noGrp="1"/>
          </p:cNvSpPr>
          <p:nvPr>
            <p:ph type="sldNum" sz="quarter" idx="3"/>
          </p:nvPr>
        </p:nvSpPr>
        <p:spPr>
          <a:xfrm>
            <a:off x="3849744" y="9428880"/>
            <a:ext cx="2946345" cy="497759"/>
          </a:xfrm>
          <a:prstGeom prst="rect">
            <a:avLst/>
          </a:prstGeom>
        </p:spPr>
        <p:txBody>
          <a:bodyPr vert="horz" lIns="91294" tIns="45647" rIns="91294" bIns="45647" rtlCol="0" anchor="b"/>
          <a:lstStyle>
            <a:lvl1pPr algn="r">
              <a:defRPr sz="1200"/>
            </a:lvl1pPr>
          </a:lstStyle>
          <a:p>
            <a:fld id="{953752E1-5A18-4BF6-A118-871B4D49ECFA}" type="slidenum">
              <a:rPr lang="ru-RU" smtClean="0"/>
              <a:pPr/>
              <a:t>‹#›</a:t>
            </a:fld>
            <a:endParaRPr lang="ru-RU"/>
          </a:p>
        </p:txBody>
      </p:sp>
    </p:spTree>
    <p:extLst>
      <p:ext uri="{BB962C8B-B14F-4D97-AF65-F5344CB8AC3E}">
        <p14:creationId xmlns:p14="http://schemas.microsoft.com/office/powerpoint/2010/main" val="4265017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B125494-CBBB-403F-839A-88E924D4DB69}" type="datetimeFigureOut">
              <a:rPr lang="ru-RU" smtClean="0"/>
              <a:t>26.11.2024</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AB49F8D-2D26-464E-9E93-EA00E51AE243}" type="slidenum">
              <a:rPr lang="ru-RU" smtClean="0"/>
              <a:t>‹#›</a:t>
            </a:fld>
            <a:endParaRPr lang="ru-RU"/>
          </a:p>
        </p:txBody>
      </p:sp>
    </p:spTree>
    <p:extLst>
      <p:ext uri="{BB962C8B-B14F-4D97-AF65-F5344CB8AC3E}">
        <p14:creationId xmlns:p14="http://schemas.microsoft.com/office/powerpoint/2010/main" val="978741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0"/>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defTabSz="914378"/>
            <a:fld id="{2FD79353-59B3-41D4-A1A9-DC36E0CFDD13}"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349440657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378"/>
            <a:fld id="{3B2A0A5D-9805-43FA-9255-6400C57A3AC5}"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2056882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defTabSz="914378"/>
            <a:fld id="{5615774A-4755-4C13-96F3-4FC371D4284E}"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3477959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defTabSz="914378"/>
            <a:fld id="{0ABD3466-641E-44E7-9A05-B89B6B0207ED}" type="datetime1">
              <a:rPr lang="ru-RU" smtClean="0">
                <a:solidFill>
                  <a:prstClr val="black">
                    <a:tint val="75000"/>
                  </a:prstClr>
                </a:solidFill>
              </a:rPr>
              <a:pPr defTabSz="914378"/>
              <a:t>26.11.2024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defTabSz="914378"/>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535760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defTabSz="914378"/>
            <a:fld id="{CB4EFC2D-38A6-4D8B-8B37-4B7EC6CF721F}" type="datetime1">
              <a:rPr lang="ru-RU" smtClean="0">
                <a:solidFill>
                  <a:prstClr val="black">
                    <a:tint val="75000"/>
                  </a:prstClr>
                </a:solidFill>
              </a:rPr>
              <a:pPr defTabSz="914378"/>
              <a:t>26.11.2024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defTabSz="914378"/>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593957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defTabSz="914378"/>
            <a:fld id="{68AE3D3D-E080-4E59-8BE3-528D038019C5}" type="datetime1">
              <a:rPr lang="ru-RU" smtClean="0">
                <a:solidFill>
                  <a:prstClr val="black">
                    <a:tint val="75000"/>
                  </a:prstClr>
                </a:solidFill>
              </a:rPr>
              <a:pPr defTabSz="914378"/>
              <a:t>26.11.2024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defTabSz="914378"/>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2177367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defTabSz="914378"/>
            <a:fld id="{8E10920C-B0CF-4CB3-A3D4-8DD2C3948F8A}" type="datetime1">
              <a:rPr lang="ru-RU" smtClean="0">
                <a:solidFill>
                  <a:prstClr val="black">
                    <a:tint val="75000"/>
                  </a:prstClr>
                </a:solidFill>
              </a:rPr>
              <a:pPr defTabSz="914378"/>
              <a:t>26.11.2024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defTabSz="914378"/>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953101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076327"/>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defTabSz="914378"/>
            <a:fld id="{7D67A621-1EA3-4D43-B93C-E3EAB5876F0E}" type="datetime1">
              <a:rPr lang="ru-RU" smtClean="0">
                <a:solidFill>
                  <a:prstClr val="black">
                    <a:tint val="75000"/>
                  </a:prstClr>
                </a:solidFill>
              </a:rPr>
              <a:pPr defTabSz="914378"/>
              <a:t>26.11.2024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defTabSz="914378"/>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1162892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ru-RU" dirty="0"/>
          </a:p>
        </p:txBody>
      </p:sp>
      <p:sp>
        <p:nvSpPr>
          <p:cNvPr id="4" name="Текст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defTabSz="914378"/>
            <a:fld id="{91F271C5-520E-4302-A0B1-440D127E6EE5}" type="datetime1">
              <a:rPr lang="ru-RU" smtClean="0">
                <a:solidFill>
                  <a:prstClr val="black">
                    <a:tint val="75000"/>
                  </a:prstClr>
                </a:solidFill>
              </a:rPr>
              <a:pPr defTabSz="914378"/>
              <a:t>26.11.2024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defTabSz="914378"/>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1607565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378"/>
            <a:fld id="{B88692BE-808A-414F-AD5F-AEE5D3A9CEA8}"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2873330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80"/>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80"/>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378"/>
            <a:fld id="{95E358C6-E46C-428F-ABEE-3593A2D07975}"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1127785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0"/>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defTabSz="914378"/>
            <a:fld id="{2FD79353-59B3-41D4-A1A9-DC36E0CFDD13}"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318107194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378"/>
            <a:fld id="{3B2A0A5D-9805-43FA-9255-6400C57A3AC5}"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283997615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defTabSz="914378"/>
            <a:fld id="{5615774A-4755-4C13-96F3-4FC371D4284E}"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4272272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defTabSz="914378"/>
            <a:fld id="{0ABD3466-641E-44E7-9A05-B89B6B0207ED}" type="datetime1">
              <a:rPr lang="ru-RU" smtClean="0">
                <a:solidFill>
                  <a:prstClr val="black">
                    <a:tint val="75000"/>
                  </a:prstClr>
                </a:solidFill>
              </a:rPr>
              <a:pPr defTabSz="914378"/>
              <a:t>26.11.2024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defTabSz="914378"/>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2719726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defTabSz="914378"/>
            <a:fld id="{CB4EFC2D-38A6-4D8B-8B37-4B7EC6CF721F}" type="datetime1">
              <a:rPr lang="ru-RU" smtClean="0">
                <a:solidFill>
                  <a:prstClr val="black">
                    <a:tint val="75000"/>
                  </a:prstClr>
                </a:solidFill>
              </a:rPr>
              <a:pPr defTabSz="914378"/>
              <a:t>26.11.2024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defTabSz="914378"/>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3739148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defTabSz="914378"/>
            <a:fld id="{68AE3D3D-E080-4E59-8BE3-528D038019C5}" type="datetime1">
              <a:rPr lang="ru-RU" smtClean="0">
                <a:solidFill>
                  <a:prstClr val="black">
                    <a:tint val="75000"/>
                  </a:prstClr>
                </a:solidFill>
              </a:rPr>
              <a:pPr defTabSz="914378"/>
              <a:t>26.11.2024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defTabSz="914378"/>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643256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defTabSz="914378"/>
            <a:fld id="{8E10920C-B0CF-4CB3-A3D4-8DD2C3948F8A}" type="datetime1">
              <a:rPr lang="ru-RU" smtClean="0">
                <a:solidFill>
                  <a:prstClr val="black">
                    <a:tint val="75000"/>
                  </a:prstClr>
                </a:solidFill>
              </a:rPr>
              <a:pPr defTabSz="914378"/>
              <a:t>26.11.2024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defTabSz="914378"/>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34400858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076327"/>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defTabSz="914378"/>
            <a:fld id="{7D67A621-1EA3-4D43-B93C-E3EAB5876F0E}" type="datetime1">
              <a:rPr lang="ru-RU" smtClean="0">
                <a:solidFill>
                  <a:prstClr val="black">
                    <a:tint val="75000"/>
                  </a:prstClr>
                </a:solidFill>
              </a:rPr>
              <a:pPr defTabSz="914378"/>
              <a:t>26.11.2024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defTabSz="914378"/>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1141007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ru-RU" dirty="0"/>
          </a:p>
        </p:txBody>
      </p:sp>
      <p:sp>
        <p:nvSpPr>
          <p:cNvPr id="4" name="Текст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defTabSz="914378"/>
            <a:fld id="{91F271C5-520E-4302-A0B1-440D127E6EE5}" type="datetime1">
              <a:rPr lang="ru-RU" smtClean="0">
                <a:solidFill>
                  <a:prstClr val="black">
                    <a:tint val="75000"/>
                  </a:prstClr>
                </a:solidFill>
              </a:rPr>
              <a:pPr defTabSz="914378"/>
              <a:t>26.11.2024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defTabSz="914378"/>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2992629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378"/>
            <a:fld id="{B88692BE-808A-414F-AD5F-AEE5D3A9CEA8}"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2054133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80"/>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80"/>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378"/>
            <a:fld id="{95E358C6-E46C-428F-ABEE-3593A2D07975}"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defTabSz="914378"/>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2309576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807524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11560" y="1200151"/>
            <a:ext cx="807524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1156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8"/>
            <a:fld id="{CBE867B1-6445-4213-9600-44A6D43D5580}"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8"/>
            <a:endParaRPr lang="ru-RU">
              <a:solidFill>
                <a:prstClr val="black">
                  <a:tint val="75000"/>
                </a:prstClr>
              </a:solidFill>
            </a:endParaRPr>
          </a:p>
        </p:txBody>
      </p:sp>
      <p:sp>
        <p:nvSpPr>
          <p:cNvPr id="6" name="Номер слайда 5"/>
          <p:cNvSpPr>
            <a:spLocks noGrp="1"/>
          </p:cNvSpPr>
          <p:nvPr>
            <p:ph type="sldNum" sz="quarter" idx="4"/>
          </p:nvPr>
        </p:nvSpPr>
        <p:spPr>
          <a:xfrm>
            <a:off x="7010400" y="105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8666536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378" rtl="0" eaLnBrk="1" latinLnBrk="0" hangingPunct="1">
        <a:spcBef>
          <a:spcPct val="0"/>
        </a:spcBef>
        <a:buNone/>
        <a:defRPr sz="4400" b="1"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807524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11560" y="1200151"/>
            <a:ext cx="807524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1156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8"/>
            <a:fld id="{CBE867B1-6445-4213-9600-44A6D43D5580}" type="datetime1">
              <a:rPr lang="ru-RU" smtClean="0">
                <a:solidFill>
                  <a:prstClr val="black">
                    <a:tint val="75000"/>
                  </a:prstClr>
                </a:solidFill>
              </a:rPr>
              <a:pPr defTabSz="914378"/>
              <a:t>26.11.2024</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8"/>
            <a:endParaRPr lang="ru-RU">
              <a:solidFill>
                <a:prstClr val="black">
                  <a:tint val="75000"/>
                </a:prstClr>
              </a:solidFill>
            </a:endParaRPr>
          </a:p>
        </p:txBody>
      </p:sp>
      <p:sp>
        <p:nvSpPr>
          <p:cNvPr id="6" name="Номер слайда 5"/>
          <p:cNvSpPr>
            <a:spLocks noGrp="1"/>
          </p:cNvSpPr>
          <p:nvPr>
            <p:ph type="sldNum" sz="quarter" idx="4"/>
          </p:nvPr>
        </p:nvSpPr>
        <p:spPr>
          <a:xfrm>
            <a:off x="7010400" y="105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8"/>
            <a:fld id="{B19B0651-EE4F-4900-A07F-96A6BFA9D0F0}" type="slidenum">
              <a:rPr lang="ru-RU" smtClean="0">
                <a:solidFill>
                  <a:prstClr val="black">
                    <a:tint val="75000"/>
                  </a:prstClr>
                </a:solidFill>
              </a:rPr>
              <a:pPr defTabSz="914378"/>
              <a:t>‹#›</a:t>
            </a:fld>
            <a:endParaRPr lang="ru-RU">
              <a:solidFill>
                <a:prstClr val="black">
                  <a:tint val="75000"/>
                </a:prstClr>
              </a:solidFill>
            </a:endParaRPr>
          </a:p>
        </p:txBody>
      </p:sp>
    </p:spTree>
    <p:extLst>
      <p:ext uri="{BB962C8B-B14F-4D97-AF65-F5344CB8AC3E}">
        <p14:creationId xmlns:p14="http://schemas.microsoft.com/office/powerpoint/2010/main" val="421920016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iming>
    <p:tnLst>
      <p:par>
        <p:cTn id="1" dur="indefinite" restart="never" nodeType="tmRoot"/>
      </p:par>
    </p:tnLst>
  </p:timing>
  <p:hf hdr="0" ftr="0" dt="0"/>
  <p:txStyles>
    <p:titleStyle>
      <a:lvl1pPr algn="ctr" defTabSz="914378" rtl="0" eaLnBrk="1" latinLnBrk="0" hangingPunct="1">
        <a:spcBef>
          <a:spcPct val="0"/>
        </a:spcBef>
        <a:buNone/>
        <a:defRPr sz="4400" b="1"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mon.tatar.ru/rus/index.htm" TargetMode="External"/><Relationship Id="rId2" Type="http://schemas.openxmlformats.org/officeDocument/2006/relationships/hyperlink" Target="https://prav.tatar.ru/rus/ministries.htm" TargetMode="External"/><Relationship Id="rId1" Type="http://schemas.openxmlformats.org/officeDocument/2006/relationships/slideLayout" Target="../slideLayouts/slideLayout7.xml"/><Relationship Id="rId6" Type="http://schemas.openxmlformats.org/officeDocument/2006/relationships/hyperlink" Target="https://mon.tatar.ru/rus/itogovoe_sochinenie.htm" TargetMode="External"/><Relationship Id="rId5" Type="http://schemas.openxmlformats.org/officeDocument/2006/relationships/hyperlink" Target="https://mon.tatar.ru/rus/obschee-obrazovanie.htm" TargetMode="External"/><Relationship Id="rId4" Type="http://schemas.openxmlformats.org/officeDocument/2006/relationships/hyperlink" Target="https://mon.tatar.ru/rus/obschee_obrazovanie.ht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8191" y="3476997"/>
            <a:ext cx="8604448" cy="17821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ru-RU" sz="1600" dirty="0">
              <a:solidFill>
                <a:srgbClr val="0033CC"/>
              </a:solidFill>
            </a:endParaRPr>
          </a:p>
        </p:txBody>
      </p:sp>
      <p:sp>
        <p:nvSpPr>
          <p:cNvPr id="4" name="Прямоугольник 3"/>
          <p:cNvSpPr/>
          <p:nvPr/>
        </p:nvSpPr>
        <p:spPr>
          <a:xfrm>
            <a:off x="327969" y="1097542"/>
            <a:ext cx="8280920" cy="553961"/>
          </a:xfrm>
          <a:prstGeom prst="rect">
            <a:avLst/>
          </a:prstGeom>
        </p:spPr>
        <p:txBody>
          <a:bodyPr wrap="square" lIns="91404" tIns="45702" rIns="91404" bIns="45702">
            <a:spAutoFit/>
          </a:bodyPr>
          <a:lstStyle/>
          <a:p>
            <a:pPr algn="ctr" defTabSz="685732">
              <a:defRPr/>
            </a:pPr>
            <a:endParaRPr lang="ru-RU" sz="3000" b="1" dirty="0">
              <a:solidFill>
                <a:srgbClr val="002060"/>
              </a:solidFill>
              <a:effectLst>
                <a:outerShdw blurRad="38100" dist="38100" dir="2700000" algn="tl">
                  <a:srgbClr val="000000">
                    <a:alpha val="43137"/>
                  </a:srgbClr>
                </a:outerShdw>
              </a:effectLst>
              <a:latin typeface="Arial"/>
              <a:cs typeface="Arial" panose="020B0604020202020204" pitchFamily="34" charset="0"/>
            </a:endParaRPr>
          </a:p>
        </p:txBody>
      </p:sp>
      <p:sp>
        <p:nvSpPr>
          <p:cNvPr id="8" name="Прямоугольник 7"/>
          <p:cNvSpPr/>
          <p:nvPr/>
        </p:nvSpPr>
        <p:spPr>
          <a:xfrm>
            <a:off x="538191" y="1007033"/>
            <a:ext cx="8604448" cy="1815845"/>
          </a:xfrm>
          <a:prstGeom prst="rect">
            <a:avLst/>
          </a:prstGeom>
        </p:spPr>
        <p:txBody>
          <a:bodyPr wrap="square" lIns="91404" tIns="45702" rIns="91404" bIns="45702">
            <a:spAutoFit/>
          </a:bodyPr>
          <a:lstStyle/>
          <a:p>
            <a:pPr algn="ctr" defTabSz="685749">
              <a:defRPr/>
            </a:pPr>
            <a:r>
              <a:rPr lang="ru-RU" sz="2800" b="1" dirty="0" smtClean="0">
                <a:solidFill>
                  <a:srgbClr val="0033CC"/>
                </a:solidFill>
                <a:cs typeface="Arial" panose="020B0604020202020204" pitchFamily="34" charset="0"/>
              </a:rPr>
              <a:t>Нормативно-правовое обеспечение проведения итогового сочинения (изложения) в 11 (12) классе общеобразовательных организаций Республики Татарстан</a:t>
            </a:r>
            <a:endParaRPr lang="ru-RU" sz="2800" b="1" dirty="0">
              <a:solidFill>
                <a:srgbClr val="0033CC"/>
              </a:solidFill>
              <a:cs typeface="Arial" panose="020B0604020202020204" pitchFamily="34" charset="0"/>
            </a:endParaRPr>
          </a:p>
        </p:txBody>
      </p:sp>
      <p:sp>
        <p:nvSpPr>
          <p:cNvPr id="2" name="Прямоугольник 1"/>
          <p:cNvSpPr/>
          <p:nvPr/>
        </p:nvSpPr>
        <p:spPr>
          <a:xfrm>
            <a:off x="907456" y="3670960"/>
            <a:ext cx="8115300" cy="1077218"/>
          </a:xfrm>
          <a:prstGeom prst="rect">
            <a:avLst/>
          </a:prstGeom>
        </p:spPr>
        <p:txBody>
          <a:bodyPr wrap="square">
            <a:spAutoFit/>
          </a:bodyPr>
          <a:lstStyle/>
          <a:p>
            <a:pPr lvl="0" algn="ctr" defTabSz="914400">
              <a:defRPr/>
            </a:pPr>
            <a:r>
              <a:rPr lang="ru-RU" sz="1600" dirty="0" smtClean="0">
                <a:solidFill>
                  <a:srgbClr val="0033CC"/>
                </a:solidFill>
                <a:latin typeface="Arial" panose="020B0604020202020204" pitchFamily="34" charset="0"/>
                <a:cs typeface="Arial" panose="020B0604020202020204" pitchFamily="34" charset="0"/>
              </a:rPr>
              <a:t>Ведущий советник </a:t>
            </a:r>
          </a:p>
          <a:p>
            <a:pPr lvl="0" algn="ctr" defTabSz="914400">
              <a:defRPr/>
            </a:pPr>
            <a:r>
              <a:rPr lang="ru-RU" sz="1600" dirty="0" smtClean="0">
                <a:solidFill>
                  <a:srgbClr val="0033CC"/>
                </a:solidFill>
                <a:latin typeface="Arial" panose="020B0604020202020204" pitchFamily="34" charset="0"/>
                <a:cs typeface="Arial" panose="020B0604020202020204" pitchFamily="34" charset="0"/>
              </a:rPr>
              <a:t>отдела общего образования и итоговой аттестации обучающихся Министерства образования </a:t>
            </a:r>
            <a:r>
              <a:rPr lang="ru-RU" sz="1600" dirty="0">
                <a:solidFill>
                  <a:srgbClr val="0033CC"/>
                </a:solidFill>
                <a:latin typeface="Arial" panose="020B0604020202020204" pitchFamily="34" charset="0"/>
                <a:cs typeface="Arial" panose="020B0604020202020204" pitchFamily="34" charset="0"/>
              </a:rPr>
              <a:t>и науки </a:t>
            </a:r>
            <a:r>
              <a:rPr lang="ru-RU" sz="1600" dirty="0" smtClean="0">
                <a:solidFill>
                  <a:srgbClr val="0033CC"/>
                </a:solidFill>
                <a:latin typeface="Arial" panose="020B0604020202020204" pitchFamily="34" charset="0"/>
                <a:cs typeface="Arial" panose="020B0604020202020204" pitchFamily="34" charset="0"/>
              </a:rPr>
              <a:t>Республики </a:t>
            </a:r>
            <a:r>
              <a:rPr lang="ru-RU" sz="1600" dirty="0">
                <a:solidFill>
                  <a:srgbClr val="0033CC"/>
                </a:solidFill>
                <a:latin typeface="Arial" panose="020B0604020202020204" pitchFamily="34" charset="0"/>
                <a:cs typeface="Arial" panose="020B0604020202020204" pitchFamily="34" charset="0"/>
              </a:rPr>
              <a:t>Татарстан </a:t>
            </a:r>
          </a:p>
          <a:p>
            <a:pPr lvl="0" algn="ctr" defTabSz="914400">
              <a:defRPr/>
            </a:pPr>
            <a:r>
              <a:rPr lang="ru-RU" sz="1600" dirty="0" err="1" smtClean="0">
                <a:solidFill>
                  <a:srgbClr val="0033CC"/>
                </a:solidFill>
                <a:latin typeface="Arial" panose="020B0604020202020204" pitchFamily="34" charset="0"/>
                <a:cs typeface="Arial" panose="020B0604020202020204" pitchFamily="34" charset="0"/>
              </a:rPr>
              <a:t>М.В.Алексеева</a:t>
            </a:r>
            <a:endParaRPr lang="ru-RU" sz="1600" dirty="0">
              <a:solidFill>
                <a:srgbClr val="0033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8011274"/>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9"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7"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ru-RU" dirty="0"/>
          </a:p>
        </p:txBody>
      </p:sp>
      <p:sp>
        <p:nvSpPr>
          <p:cNvPr id="3" name="Прямоугольник 2"/>
          <p:cNvSpPr/>
          <p:nvPr/>
        </p:nvSpPr>
        <p:spPr>
          <a:xfrm>
            <a:off x="936702" y="1097542"/>
            <a:ext cx="7928518" cy="3431709"/>
          </a:xfrm>
          <a:prstGeom prst="rect">
            <a:avLst/>
          </a:prstGeom>
        </p:spPr>
        <p:txBody>
          <a:bodyPr wrap="square">
            <a:spAutoFit/>
          </a:bodyPr>
          <a:lstStyle/>
          <a:p>
            <a:pPr indent="449580" algn="ctr">
              <a:spcAft>
                <a:spcPts val="600"/>
              </a:spcAft>
            </a:pPr>
            <a:r>
              <a:rPr lang="ru-RU" sz="2400" b="1" dirty="0" smtClean="0">
                <a:solidFill>
                  <a:srgbClr val="002060"/>
                </a:solidFill>
                <a:ea typeface="Times New Roman" panose="02020603050405020304" pitchFamily="18" charset="0"/>
              </a:rPr>
              <a:t>Федеральный закон </a:t>
            </a:r>
            <a:r>
              <a:rPr lang="ru-RU" sz="2400" b="1" dirty="0">
                <a:solidFill>
                  <a:srgbClr val="002060"/>
                </a:solidFill>
                <a:ea typeface="Times New Roman" panose="02020603050405020304" pitchFamily="18" charset="0"/>
              </a:rPr>
              <a:t>от 29 декабря </a:t>
            </a:r>
            <a:r>
              <a:rPr lang="ru-RU" sz="2400" b="1" dirty="0" smtClean="0">
                <a:solidFill>
                  <a:srgbClr val="002060"/>
                </a:solidFill>
                <a:ea typeface="Times New Roman" panose="02020603050405020304" pitchFamily="18" charset="0"/>
              </a:rPr>
              <a:t>2012г</a:t>
            </a:r>
            <a:r>
              <a:rPr lang="ru-RU" sz="2400" b="1" dirty="0">
                <a:solidFill>
                  <a:srgbClr val="002060"/>
                </a:solidFill>
                <a:ea typeface="Times New Roman" panose="02020603050405020304" pitchFamily="18" charset="0"/>
              </a:rPr>
              <a:t>. </a:t>
            </a:r>
            <a:r>
              <a:rPr lang="ru-RU" sz="2400" b="1" dirty="0" smtClean="0">
                <a:solidFill>
                  <a:srgbClr val="002060"/>
                </a:solidFill>
                <a:ea typeface="Times New Roman" panose="02020603050405020304" pitchFamily="18" charset="0"/>
              </a:rPr>
              <a:t>№273-ФЗ </a:t>
            </a:r>
            <a:r>
              <a:rPr lang="ru-RU" sz="2400" b="1" dirty="0">
                <a:solidFill>
                  <a:srgbClr val="002060"/>
                </a:solidFill>
                <a:ea typeface="Times New Roman" panose="02020603050405020304" pitchFamily="18" charset="0"/>
              </a:rPr>
              <a:t>«Об образовании в Российской Федерации», </a:t>
            </a:r>
            <a:endParaRPr lang="ru-RU" sz="2400" b="1" dirty="0" smtClean="0">
              <a:solidFill>
                <a:srgbClr val="002060"/>
              </a:solidFill>
              <a:ea typeface="Times New Roman" panose="02020603050405020304" pitchFamily="18" charset="0"/>
            </a:endParaRPr>
          </a:p>
          <a:p>
            <a:pPr indent="449580" algn="ctr">
              <a:spcAft>
                <a:spcPts val="600"/>
              </a:spcAft>
            </a:pPr>
            <a:r>
              <a:rPr lang="ru-RU" sz="2400" b="1" dirty="0" smtClean="0">
                <a:solidFill>
                  <a:srgbClr val="002060"/>
                </a:solidFill>
                <a:ea typeface="Times New Roman" panose="02020603050405020304" pitchFamily="18" charset="0"/>
              </a:rPr>
              <a:t>Статья </a:t>
            </a:r>
            <a:r>
              <a:rPr lang="ru-RU" sz="2400" b="1" dirty="0">
                <a:solidFill>
                  <a:srgbClr val="002060"/>
                </a:solidFill>
                <a:ea typeface="Times New Roman" panose="02020603050405020304" pitchFamily="18" charset="0"/>
              </a:rPr>
              <a:t>59. Итоговая </a:t>
            </a:r>
            <a:r>
              <a:rPr lang="ru-RU" sz="2400" b="1" dirty="0" smtClean="0">
                <a:solidFill>
                  <a:srgbClr val="002060"/>
                </a:solidFill>
                <a:ea typeface="Times New Roman" panose="02020603050405020304" pitchFamily="18" charset="0"/>
              </a:rPr>
              <a:t>аттестация</a:t>
            </a:r>
          </a:p>
          <a:p>
            <a:pPr indent="449580" algn="ctr">
              <a:spcAft>
                <a:spcPts val="600"/>
              </a:spcAft>
            </a:pPr>
            <a:endParaRPr lang="ru-RU" sz="2400" b="1" dirty="0">
              <a:solidFill>
                <a:srgbClr val="002060"/>
              </a:solidFill>
              <a:ea typeface="Times New Roman" panose="02020603050405020304" pitchFamily="18" charset="0"/>
            </a:endParaRPr>
          </a:p>
          <a:p>
            <a:pPr indent="449580" algn="ctr">
              <a:spcAft>
                <a:spcPts val="600"/>
              </a:spcAft>
            </a:pPr>
            <a:endParaRPr lang="ru-RU" sz="2400" b="1" dirty="0">
              <a:solidFill>
                <a:srgbClr val="002060"/>
              </a:solidFill>
              <a:ea typeface="Times New Roman" panose="02020603050405020304" pitchFamily="18" charset="0"/>
            </a:endParaRPr>
          </a:p>
          <a:p>
            <a:pPr indent="449580" algn="ctr">
              <a:spcAft>
                <a:spcPts val="600"/>
              </a:spcAft>
            </a:pPr>
            <a:r>
              <a:rPr lang="ru-RU" sz="2400" b="1" dirty="0" smtClean="0">
                <a:solidFill>
                  <a:srgbClr val="002060"/>
                </a:solidFill>
                <a:ea typeface="Times New Roman" panose="02020603050405020304" pitchFamily="18" charset="0"/>
              </a:rPr>
              <a:t>Закон </a:t>
            </a:r>
            <a:r>
              <a:rPr lang="ru-RU" sz="2400" b="1" dirty="0">
                <a:solidFill>
                  <a:srgbClr val="002060"/>
                </a:solidFill>
                <a:ea typeface="Times New Roman" panose="02020603050405020304" pitchFamily="18" charset="0"/>
              </a:rPr>
              <a:t>Республики Татарстан от 22 июля </a:t>
            </a:r>
            <a:r>
              <a:rPr lang="ru-RU" sz="2400" b="1" dirty="0" smtClean="0">
                <a:solidFill>
                  <a:srgbClr val="002060"/>
                </a:solidFill>
                <a:ea typeface="Times New Roman" panose="02020603050405020304" pitchFamily="18" charset="0"/>
              </a:rPr>
              <a:t>2013г</a:t>
            </a:r>
            <a:r>
              <a:rPr lang="ru-RU" sz="2400" b="1" dirty="0">
                <a:solidFill>
                  <a:srgbClr val="002060"/>
                </a:solidFill>
                <a:ea typeface="Times New Roman" panose="02020603050405020304" pitchFamily="18" charset="0"/>
              </a:rPr>
              <a:t>. </a:t>
            </a:r>
            <a:r>
              <a:rPr lang="ru-RU" sz="2400" b="1" dirty="0" smtClean="0">
                <a:solidFill>
                  <a:srgbClr val="002060"/>
                </a:solidFill>
                <a:ea typeface="Times New Roman" panose="02020603050405020304" pitchFamily="18" charset="0"/>
              </a:rPr>
              <a:t>№68-ЗРТ </a:t>
            </a:r>
            <a:r>
              <a:rPr lang="ru-RU" sz="2400" b="1" dirty="0">
                <a:solidFill>
                  <a:srgbClr val="002060"/>
                </a:solidFill>
                <a:ea typeface="Times New Roman" panose="02020603050405020304" pitchFamily="18" charset="0"/>
              </a:rPr>
              <a:t>«Об  образовании», </a:t>
            </a:r>
            <a:endParaRPr lang="ru-RU" sz="2400" b="1" dirty="0" smtClean="0">
              <a:solidFill>
                <a:srgbClr val="002060"/>
              </a:solidFill>
              <a:ea typeface="Times New Roman" panose="02020603050405020304" pitchFamily="18" charset="0"/>
            </a:endParaRPr>
          </a:p>
          <a:p>
            <a:pPr indent="449580" algn="ctr">
              <a:spcAft>
                <a:spcPts val="600"/>
              </a:spcAft>
            </a:pPr>
            <a:r>
              <a:rPr lang="ru-RU" sz="2400" b="1" dirty="0" smtClean="0">
                <a:solidFill>
                  <a:srgbClr val="002060"/>
                </a:solidFill>
                <a:ea typeface="Times New Roman" panose="02020603050405020304" pitchFamily="18" charset="0"/>
              </a:rPr>
              <a:t>Статья </a:t>
            </a:r>
            <a:r>
              <a:rPr lang="ru-RU" sz="2400" b="1" dirty="0">
                <a:solidFill>
                  <a:srgbClr val="002060"/>
                </a:solidFill>
                <a:ea typeface="Times New Roman" panose="02020603050405020304" pitchFamily="18" charset="0"/>
              </a:rPr>
              <a:t>4. Управление в сфере образования </a:t>
            </a:r>
            <a:endParaRPr lang="ru-RU" sz="2400" b="1" dirty="0">
              <a:solidFill>
                <a:srgbClr val="002060"/>
              </a:solidFill>
              <a:effectLst/>
              <a:ea typeface="Times New Roman" panose="02020603050405020304" pitchFamily="18" charset="0"/>
            </a:endParaRPr>
          </a:p>
        </p:txBody>
      </p:sp>
    </p:spTree>
    <p:extLst>
      <p:ext uri="{BB962C8B-B14F-4D97-AF65-F5344CB8AC3E}">
        <p14:creationId xmlns:p14="http://schemas.microsoft.com/office/powerpoint/2010/main" val="2912666627"/>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496389" y="63729"/>
            <a:ext cx="8436271" cy="400110"/>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Arial"/>
                <a:ea typeface="+mn-ea"/>
                <a:cs typeface="+mn-cs"/>
              </a:rPr>
              <a:t>Нормативно-правовые акты</a:t>
            </a:r>
            <a:endParaRPr kumimoji="0" lang="ru-RU"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mn-cs"/>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Прямоугольник 4"/>
          <p:cNvSpPr/>
          <p:nvPr/>
        </p:nvSpPr>
        <p:spPr>
          <a:xfrm>
            <a:off x="574964" y="821322"/>
            <a:ext cx="8416637" cy="4154984"/>
          </a:xfrm>
          <a:prstGeom prst="rect">
            <a:avLst/>
          </a:prstGeom>
        </p:spPr>
        <p:txBody>
          <a:bodyPr wrap="square">
            <a:spAutoFit/>
          </a:bodyPr>
          <a:lstStyle/>
          <a:p>
            <a:pPr marL="285750" lvl="0" indent="-285750" algn="just">
              <a:spcAft>
                <a:spcPts val="600"/>
              </a:spcAft>
              <a:buFont typeface="Wingdings" panose="05000000000000000000" pitchFamily="2" charset="2"/>
              <a:buChar char="Ø"/>
              <a:defRPr/>
            </a:pPr>
            <a:r>
              <a:rPr lang="ru-RU" sz="1400" dirty="0" smtClean="0">
                <a:solidFill>
                  <a:srgbClr val="002060"/>
                </a:solidFill>
              </a:rPr>
              <a:t>Приказ </a:t>
            </a:r>
            <a:r>
              <a:rPr lang="ru-RU" sz="1400" dirty="0">
                <a:solidFill>
                  <a:srgbClr val="002060"/>
                </a:solidFill>
              </a:rPr>
              <a:t>Министерства просвещения Российской Федерации и Федеральной службы по надзору в сфере образования и науки </a:t>
            </a:r>
            <a:r>
              <a:rPr lang="ru-RU" sz="1400" b="1" dirty="0">
                <a:solidFill>
                  <a:srgbClr val="002060"/>
                </a:solidFill>
              </a:rPr>
              <a:t>от</a:t>
            </a:r>
            <a:r>
              <a:rPr lang="ru-RU" sz="1400" dirty="0">
                <a:solidFill>
                  <a:srgbClr val="002060"/>
                </a:solidFill>
              </a:rPr>
              <a:t> </a:t>
            </a:r>
            <a:r>
              <a:rPr lang="ru-RU" sz="1400" b="1" dirty="0">
                <a:solidFill>
                  <a:srgbClr val="002060"/>
                </a:solidFill>
              </a:rPr>
              <a:t>04 апреля 2023 г. № 232/551 </a:t>
            </a:r>
            <a:r>
              <a:rPr lang="ru-RU" sz="1400" dirty="0">
                <a:solidFill>
                  <a:srgbClr val="002060"/>
                </a:solidFill>
              </a:rPr>
              <a:t>«Об утверждении Порядка проведения государственной итоговой аттестации по образовательным программам основного общего образования</a:t>
            </a:r>
            <a:r>
              <a:rPr lang="ru-RU" sz="1400" dirty="0" smtClean="0">
                <a:solidFill>
                  <a:srgbClr val="002060"/>
                </a:solidFill>
              </a:rPr>
              <a:t>»</a:t>
            </a:r>
          </a:p>
          <a:p>
            <a:pPr marL="285750" lvl="0" indent="-285750" algn="just">
              <a:spcAft>
                <a:spcPts val="600"/>
              </a:spcAft>
              <a:buFont typeface="Wingdings" panose="05000000000000000000" pitchFamily="2" charset="2"/>
              <a:buChar char="Ø"/>
              <a:defRPr/>
            </a:pPr>
            <a:r>
              <a:rPr lang="ru-RU" sz="1400" dirty="0" smtClean="0">
                <a:solidFill>
                  <a:srgbClr val="A8246F"/>
                </a:solidFill>
              </a:rPr>
              <a:t>Приказ </a:t>
            </a:r>
            <a:r>
              <a:rPr lang="ru-RU" sz="1400" dirty="0">
                <a:solidFill>
                  <a:srgbClr val="A8246F"/>
                </a:solidFill>
              </a:rPr>
              <a:t>Министерства просвещения Российской Федерации и Федеральной службы по надзору в сфере образования и науки </a:t>
            </a:r>
            <a:r>
              <a:rPr lang="ru-RU" sz="1400" b="1" dirty="0">
                <a:solidFill>
                  <a:srgbClr val="A8246F"/>
                </a:solidFill>
              </a:rPr>
              <a:t>от 04 апреля 2023 г. № 233/552 </a:t>
            </a:r>
            <a:r>
              <a:rPr lang="ru-RU" sz="1400" dirty="0">
                <a:solidFill>
                  <a:srgbClr val="A8246F"/>
                </a:solidFill>
              </a:rPr>
              <a:t>«Об утверждении Порядка проведения государственной итоговой аттестации по образовательным программам среднего общего образования</a:t>
            </a:r>
            <a:r>
              <a:rPr lang="ru-RU" sz="1400" dirty="0" smtClean="0">
                <a:solidFill>
                  <a:srgbClr val="A8246F"/>
                </a:solidFill>
              </a:rPr>
              <a:t>»</a:t>
            </a:r>
          </a:p>
          <a:p>
            <a:pPr marL="285750" lvl="0" indent="-285750" algn="just">
              <a:spcAft>
                <a:spcPts val="600"/>
              </a:spcAft>
              <a:buFont typeface="Wingdings" panose="05000000000000000000" pitchFamily="2" charset="2"/>
              <a:buChar char="Ø"/>
              <a:defRPr/>
            </a:pPr>
            <a:r>
              <a:rPr lang="ru-RU" sz="1400" dirty="0" smtClean="0">
                <a:solidFill>
                  <a:srgbClr val="002060"/>
                </a:solidFill>
              </a:rPr>
              <a:t>Приказ </a:t>
            </a:r>
            <a:r>
              <a:rPr lang="ru-RU" sz="1400" dirty="0" err="1">
                <a:solidFill>
                  <a:srgbClr val="002060"/>
                </a:solidFill>
              </a:rPr>
              <a:t>Рособрнадзора</a:t>
            </a:r>
            <a:r>
              <a:rPr lang="ru-RU" sz="1400" dirty="0">
                <a:solidFill>
                  <a:srgbClr val="002060"/>
                </a:solidFill>
              </a:rPr>
              <a:t> от 11.06.2021 № 805 «Об установлении требований к составу и формату сведений, вносимых и передаваемых в процессе репликации в федеральную информационную систему обеспечения проведения государственной итоговой аттестации обучающихся, освоивших основные образовательные программы основного общего и среднего общего образования, и приема граждан в образовательные организации для получения среднего профессионального и высшего образования и региональные информационные системы обеспечения проведения государственной итоговой аттестации обучающихся, освоивших основные образовательные программы основного общего и среднего общего образования, а также к срокам внесения и передачи в процессе репликации сведени</a:t>
            </a:r>
            <a:r>
              <a:rPr lang="ru-RU" sz="1500" dirty="0">
                <a:solidFill>
                  <a:srgbClr val="002060"/>
                </a:solidFill>
              </a:rPr>
              <a:t>й в указанные информационные системы» </a:t>
            </a:r>
            <a:r>
              <a:rPr lang="ru-RU" sz="1500" dirty="0" smtClean="0">
                <a:solidFill>
                  <a:srgbClr val="002060"/>
                </a:solidFill>
              </a:rPr>
              <a:t>(</a:t>
            </a:r>
            <a:r>
              <a:rPr lang="ru-RU" sz="1500" dirty="0">
                <a:solidFill>
                  <a:srgbClr val="002060"/>
                </a:solidFill>
              </a:rPr>
              <a:t>применяется с 1 марта 2022 года</a:t>
            </a:r>
            <a:r>
              <a:rPr lang="ru-RU" sz="1500" dirty="0" smtClean="0">
                <a:solidFill>
                  <a:srgbClr val="002060"/>
                </a:solidFill>
              </a:rPr>
              <a:t>)</a:t>
            </a:r>
            <a:endParaRPr lang="ru-RU" sz="1500" dirty="0">
              <a:solidFill>
                <a:srgbClr val="002060"/>
              </a:solidFill>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3692406512"/>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496389" y="63729"/>
            <a:ext cx="8436271" cy="707886"/>
          </a:xfrm>
          <a:prstGeom prst="rect">
            <a:avLst/>
          </a:prstGeom>
          <a:noFill/>
        </p:spPr>
        <p:txBody>
          <a:bodyPr wrap="square" rtlCol="0">
            <a:spAutoFit/>
          </a:bodyPr>
          <a:lstStyle/>
          <a:p>
            <a:pPr lvl="0" algn="ctr" defTabSz="914378">
              <a:defRPr/>
            </a:pPr>
            <a:r>
              <a:rPr lang="ru-RU" sz="2000" b="1" dirty="0">
                <a:solidFill>
                  <a:srgbClr val="002060"/>
                </a:solidFill>
                <a:effectLst>
                  <a:outerShdw blurRad="38100" dist="38100" dir="2700000" algn="tl">
                    <a:srgbClr val="000000">
                      <a:alpha val="43137"/>
                    </a:srgbClr>
                  </a:outerShdw>
                </a:effectLst>
              </a:rPr>
              <a:t>Приказ </a:t>
            </a:r>
            <a:r>
              <a:rPr lang="ru-RU" sz="2000" b="1" dirty="0" err="1">
                <a:solidFill>
                  <a:srgbClr val="002060"/>
                </a:solidFill>
                <a:effectLst>
                  <a:outerShdw blurRad="38100" dist="38100" dir="2700000" algn="tl">
                    <a:srgbClr val="000000">
                      <a:alpha val="43137"/>
                    </a:srgbClr>
                  </a:outerShdw>
                </a:effectLst>
              </a:rPr>
              <a:t>Рособрнадзора</a:t>
            </a:r>
            <a:r>
              <a:rPr lang="ru-RU" sz="2000" b="1" dirty="0">
                <a:solidFill>
                  <a:srgbClr val="002060"/>
                </a:solidFill>
                <a:effectLst>
                  <a:outerShdw blurRad="38100" dist="38100" dir="2700000" algn="tl">
                    <a:srgbClr val="000000">
                      <a:alpha val="43137"/>
                    </a:srgbClr>
                  </a:outerShdw>
                </a:effectLst>
              </a:rPr>
              <a:t> от 11.06.2021 № </a:t>
            </a:r>
            <a:r>
              <a:rPr lang="ru-RU" sz="2000" b="1" dirty="0" smtClean="0">
                <a:solidFill>
                  <a:srgbClr val="002060"/>
                </a:solidFill>
                <a:effectLst>
                  <a:outerShdw blurRad="38100" dist="38100" dir="2700000" algn="tl">
                    <a:srgbClr val="000000">
                      <a:alpha val="43137"/>
                    </a:srgbClr>
                  </a:outerShdw>
                </a:effectLst>
              </a:rPr>
              <a:t>805</a:t>
            </a:r>
          </a:p>
          <a:p>
            <a:pPr lvl="0" algn="ctr" defTabSz="914378">
              <a:defRPr/>
            </a:pPr>
            <a:r>
              <a:rPr kumimoji="0" lang="ru-RU" sz="20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Arial"/>
              </a:rPr>
              <a:t>(«</a:t>
            </a:r>
            <a:r>
              <a:rPr kumimoji="0" lang="ru-RU" sz="2000" b="1" i="0" u="none" strike="noStrike" kern="1200" cap="none" spc="0" normalizeH="0" baseline="0" noProof="0" dirty="0" err="1" smtClean="0">
                <a:ln>
                  <a:noFill/>
                </a:ln>
                <a:solidFill>
                  <a:srgbClr val="C00000"/>
                </a:solidFill>
                <a:effectLst>
                  <a:outerShdw blurRad="38100" dist="38100" dir="2700000" algn="tl">
                    <a:srgbClr val="000000">
                      <a:alpha val="43137"/>
                    </a:srgbClr>
                  </a:outerShdw>
                </a:effectLst>
                <a:uLnTx/>
                <a:uFillTx/>
                <a:latin typeface="Arial"/>
              </a:rPr>
              <a:t>бесперсональщики</a:t>
            </a:r>
            <a:r>
              <a:rPr kumimoji="0" lang="ru-RU" sz="20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Arial"/>
              </a:rPr>
              <a:t>»)</a:t>
            </a:r>
            <a:endParaRPr kumimoji="0" lang="ru-RU" sz="20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Прямоугольник 4"/>
          <p:cNvSpPr/>
          <p:nvPr/>
        </p:nvSpPr>
        <p:spPr>
          <a:xfrm>
            <a:off x="602673" y="842104"/>
            <a:ext cx="8416637" cy="4201150"/>
          </a:xfrm>
          <a:prstGeom prst="rect">
            <a:avLst/>
          </a:prstGeom>
        </p:spPr>
        <p:txBody>
          <a:bodyPr wrap="square">
            <a:spAutoFit/>
          </a:bodyPr>
          <a:lstStyle/>
          <a:p>
            <a:pPr marL="285750" lvl="0" indent="-285750" algn="just">
              <a:spcAft>
                <a:spcPts val="600"/>
              </a:spcAft>
              <a:buFont typeface="Wingdings" panose="05000000000000000000" pitchFamily="2" charset="2"/>
              <a:buChar char="Ø"/>
              <a:defRPr/>
            </a:pPr>
            <a:r>
              <a:rPr lang="ru-RU" sz="1400" b="1" dirty="0">
                <a:solidFill>
                  <a:srgbClr val="002060"/>
                </a:solidFill>
              </a:rPr>
              <a:t>11. В состав сведений об участниках итогового сочинения (изложения), участниках ГИА входит следующая информация, вносимая в РИС в указанные сроки: </a:t>
            </a:r>
            <a:endParaRPr lang="en-US" sz="1400" b="1" dirty="0" smtClean="0">
              <a:solidFill>
                <a:srgbClr val="002060"/>
              </a:solidFill>
            </a:endParaRPr>
          </a:p>
          <a:p>
            <a:pPr marL="342900" lvl="0" indent="-342900" algn="just">
              <a:spcAft>
                <a:spcPts val="600"/>
              </a:spcAft>
              <a:buAutoNum type="arabicParenR"/>
              <a:defRPr/>
            </a:pPr>
            <a:r>
              <a:rPr lang="ru-RU" sz="1400" u="sng" dirty="0" smtClean="0">
                <a:solidFill>
                  <a:srgbClr val="002060"/>
                </a:solidFill>
              </a:rPr>
              <a:t>об </a:t>
            </a:r>
            <a:r>
              <a:rPr lang="ru-RU" sz="1400" u="sng" dirty="0">
                <a:solidFill>
                  <a:srgbClr val="002060"/>
                </a:solidFill>
              </a:rPr>
              <a:t>участнике итогового сочинения (изложения)</a:t>
            </a:r>
            <a:r>
              <a:rPr lang="ru-RU" sz="1400" dirty="0">
                <a:solidFill>
                  <a:srgbClr val="002060"/>
                </a:solidFill>
              </a:rPr>
              <a:t>: фамилия, имя, отчество (последнее - при наличии); пол; дата рождения; контактный телефон (при наличии); гражданство; СНИЛС (при наличии); реквизиты документа, удостоверяющего личность; наименование образовательной организации, в которой осваивается (освоена) образовательная программа среднего общего образования; номер класса (при наличии); об отнесении участника итогового сочинения (изложения) к категории лиц с ограниченными возможностями здоровья, детей-инвалидов или инвалидов - не позднее чем за 12 календарных дней до начала проведения итогового сочинения (изложения); </a:t>
            </a:r>
            <a:endParaRPr lang="en-US" sz="1400" dirty="0">
              <a:solidFill>
                <a:srgbClr val="002060"/>
              </a:solidFill>
            </a:endParaRPr>
          </a:p>
          <a:p>
            <a:pPr marL="342900" lvl="0" indent="-342900" algn="just">
              <a:spcAft>
                <a:spcPts val="600"/>
              </a:spcAft>
              <a:buAutoNum type="arabicParenR"/>
              <a:defRPr/>
            </a:pPr>
            <a:r>
              <a:rPr lang="ru-RU" sz="1400" u="sng" dirty="0" smtClean="0">
                <a:solidFill>
                  <a:srgbClr val="002060"/>
                </a:solidFill>
              </a:rPr>
              <a:t>об </a:t>
            </a:r>
            <a:r>
              <a:rPr lang="ru-RU" sz="1400" u="sng" dirty="0">
                <a:solidFill>
                  <a:srgbClr val="002060"/>
                </a:solidFill>
              </a:rPr>
              <a:t>участнике ГИА</a:t>
            </a:r>
            <a:r>
              <a:rPr lang="ru-RU" sz="1400" dirty="0">
                <a:solidFill>
                  <a:srgbClr val="002060"/>
                </a:solidFill>
              </a:rPr>
              <a:t>, являющемся обучающимся, </a:t>
            </a:r>
            <a:r>
              <a:rPr lang="ru-RU" sz="1400" u="sng" dirty="0">
                <a:solidFill>
                  <a:srgbClr val="002060"/>
                </a:solidFill>
              </a:rPr>
              <a:t>осваивающим образовательные программы </a:t>
            </a:r>
            <a:r>
              <a:rPr lang="ru-RU" sz="1400" dirty="0">
                <a:solidFill>
                  <a:srgbClr val="002060"/>
                </a:solidFill>
              </a:rPr>
              <a:t>основного общего образования и (или) </a:t>
            </a:r>
            <a:r>
              <a:rPr lang="ru-RU" sz="1400" u="sng" dirty="0">
                <a:solidFill>
                  <a:srgbClr val="002060"/>
                </a:solidFill>
              </a:rPr>
              <a:t>среднего общего образования </a:t>
            </a:r>
            <a:r>
              <a:rPr lang="ru-RU" sz="1400" dirty="0" smtClean="0">
                <a:solidFill>
                  <a:srgbClr val="002060"/>
                </a:solidFill>
              </a:rPr>
              <a:t>: </a:t>
            </a:r>
            <a:endParaRPr lang="en-US" sz="1400" dirty="0" smtClean="0">
              <a:solidFill>
                <a:srgbClr val="002060"/>
              </a:solidFill>
            </a:endParaRPr>
          </a:p>
          <a:p>
            <a:pPr lvl="0" algn="just">
              <a:spcAft>
                <a:spcPts val="600"/>
              </a:spcAft>
              <a:defRPr/>
            </a:pPr>
            <a:r>
              <a:rPr lang="ru-RU" sz="1400" dirty="0" smtClean="0">
                <a:solidFill>
                  <a:srgbClr val="002060"/>
                </a:solidFill>
              </a:rPr>
              <a:t>б</a:t>
            </a:r>
            <a:r>
              <a:rPr lang="ru-RU" sz="1400" dirty="0">
                <a:solidFill>
                  <a:srgbClr val="002060"/>
                </a:solidFill>
              </a:rPr>
              <a:t>) об обучающемся, осваивающем образовательные программы среднего общего образования: фамилия, имя, отчество (последнее - при наличии); пол; дата рождения; контактный телефон (при наличии); гражданство; СНИЛС (при наличии); реквизиты документа, удостоверяющего личность; наименование образовательной организации, в которой обучающийся осваивает образовательные программы среднего общего образования; номер класса (при наличии); форма обучения - ежегодно до 20 </a:t>
            </a:r>
            <a:r>
              <a:rPr lang="ru-RU" sz="1400" dirty="0" smtClean="0">
                <a:solidFill>
                  <a:srgbClr val="002060"/>
                </a:solidFill>
              </a:rPr>
              <a:t>ноября…</a:t>
            </a:r>
            <a:endParaRPr lang="ru-RU" sz="1500" dirty="0">
              <a:solidFill>
                <a:srgbClr val="002060"/>
              </a:solidFill>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603642293"/>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665018" y="63729"/>
            <a:ext cx="8267642" cy="400110"/>
          </a:xfrm>
          <a:prstGeom prst="rect">
            <a:avLst/>
          </a:prstGeom>
          <a:noFill/>
        </p:spPr>
        <p:txBody>
          <a:bodyPr wrap="square" rtlCol="0">
            <a:spAutoFit/>
          </a:bodyPr>
          <a:lstStyle/>
          <a:p>
            <a:pPr lvl="0" algn="ctr" defTabSz="914378">
              <a:defRPr/>
            </a:pPr>
            <a:r>
              <a:rPr lang="ru-RU" sz="2000" b="1" dirty="0" smtClean="0">
                <a:solidFill>
                  <a:srgbClr val="002060"/>
                </a:solidFill>
                <a:effectLst>
                  <a:outerShdw blurRad="38100" dist="38100" dir="2700000" algn="tl">
                    <a:srgbClr val="000000">
                      <a:alpha val="43137"/>
                    </a:srgbClr>
                  </a:outerShdw>
                </a:effectLst>
              </a:rPr>
              <a:t>Приказ от </a:t>
            </a:r>
            <a:r>
              <a:rPr lang="ru-RU" sz="2000" b="1" dirty="0">
                <a:solidFill>
                  <a:srgbClr val="002060"/>
                </a:solidFill>
                <a:effectLst>
                  <a:outerShdw blurRad="38100" dist="38100" dir="2700000" algn="tl">
                    <a:srgbClr val="000000">
                      <a:alpha val="43137"/>
                    </a:srgbClr>
                  </a:outerShdw>
                </a:effectLst>
              </a:rPr>
              <a:t>04 апреля 2023 г. № 233/552 </a:t>
            </a:r>
            <a:endParaRPr kumimoji="0" lang="ru-RU"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Прямоугольник 4"/>
          <p:cNvSpPr/>
          <p:nvPr/>
        </p:nvSpPr>
        <p:spPr>
          <a:xfrm>
            <a:off x="872836" y="1097542"/>
            <a:ext cx="7973291" cy="3077766"/>
          </a:xfrm>
          <a:prstGeom prst="rect">
            <a:avLst/>
          </a:prstGeom>
        </p:spPr>
        <p:txBody>
          <a:bodyPr wrap="square">
            <a:spAutoFit/>
          </a:bodyPr>
          <a:lstStyle/>
          <a:p>
            <a:pPr lvl="0" algn="just">
              <a:spcAft>
                <a:spcPts val="600"/>
              </a:spcAft>
              <a:defRPr/>
            </a:pPr>
            <a:r>
              <a:rPr lang="ru-RU" sz="1400" dirty="0" smtClean="0">
                <a:solidFill>
                  <a:srgbClr val="002060"/>
                </a:solidFill>
              </a:rPr>
              <a:t>Пункт 8.</a:t>
            </a:r>
          </a:p>
          <a:p>
            <a:pPr lvl="0" algn="just">
              <a:spcAft>
                <a:spcPts val="600"/>
              </a:spcAft>
              <a:defRPr/>
            </a:pPr>
            <a:r>
              <a:rPr lang="ru-RU" sz="1400" b="1" dirty="0" smtClean="0">
                <a:solidFill>
                  <a:srgbClr val="002060"/>
                </a:solidFill>
              </a:rPr>
              <a:t>К </a:t>
            </a:r>
            <a:r>
              <a:rPr lang="ru-RU" sz="1400" b="1" dirty="0">
                <a:solidFill>
                  <a:srgbClr val="002060"/>
                </a:solidFill>
              </a:rPr>
              <a:t>ГИА допускаются </a:t>
            </a:r>
            <a:r>
              <a:rPr lang="ru-RU" sz="1400" b="1" dirty="0" smtClean="0">
                <a:solidFill>
                  <a:srgbClr val="002060"/>
                </a:solidFill>
              </a:rPr>
              <a:t>выпускники текущего года </a:t>
            </a:r>
            <a:r>
              <a:rPr lang="ru-RU" sz="1400" dirty="0" smtClean="0">
                <a:solidFill>
                  <a:srgbClr val="002060"/>
                </a:solidFill>
              </a:rPr>
              <a:t>(за </a:t>
            </a:r>
            <a:r>
              <a:rPr lang="ru-RU" sz="1400" dirty="0">
                <a:solidFill>
                  <a:srgbClr val="002060"/>
                </a:solidFill>
              </a:rPr>
              <a:t>исключением экстернов), </a:t>
            </a:r>
            <a:endParaRPr lang="ru-RU" sz="1400" dirty="0" smtClean="0">
              <a:solidFill>
                <a:srgbClr val="002060"/>
              </a:solidFill>
            </a:endParaRPr>
          </a:p>
          <a:p>
            <a:pPr lvl="0" algn="just">
              <a:spcAft>
                <a:spcPts val="600"/>
              </a:spcAft>
              <a:defRPr/>
            </a:pPr>
            <a:r>
              <a:rPr lang="ru-RU" sz="1400" dirty="0" smtClean="0">
                <a:solidFill>
                  <a:srgbClr val="002060"/>
                </a:solidFill>
              </a:rPr>
              <a:t>не </a:t>
            </a:r>
            <a:r>
              <a:rPr lang="ru-RU" sz="1400" dirty="0">
                <a:solidFill>
                  <a:srgbClr val="002060"/>
                </a:solidFill>
              </a:rPr>
              <a:t>имеющие академической задолженности, </a:t>
            </a:r>
            <a:endParaRPr lang="ru-RU" sz="1400" dirty="0" smtClean="0">
              <a:solidFill>
                <a:srgbClr val="002060"/>
              </a:solidFill>
            </a:endParaRPr>
          </a:p>
          <a:p>
            <a:pPr lvl="0" algn="just">
              <a:spcAft>
                <a:spcPts val="600"/>
              </a:spcAft>
              <a:defRPr/>
            </a:pPr>
            <a:r>
              <a:rPr lang="ru-RU" sz="1400" dirty="0" smtClean="0">
                <a:solidFill>
                  <a:srgbClr val="002060"/>
                </a:solidFill>
              </a:rPr>
              <a:t>в </a:t>
            </a:r>
            <a:r>
              <a:rPr lang="ru-RU" sz="1400" dirty="0">
                <a:solidFill>
                  <a:srgbClr val="002060"/>
                </a:solidFill>
              </a:rPr>
              <a:t>полном объеме выполнившие учебный план или индивидуальный учебный план (имеющие годовые отметки по всем учебным предметам учебного плана за каждый год обучения по образовательным программам среднего общего образования не ниже удовлетворительных</a:t>
            </a:r>
            <a:r>
              <a:rPr lang="ru-RU" sz="1400" dirty="0" smtClean="0">
                <a:solidFill>
                  <a:srgbClr val="002060"/>
                </a:solidFill>
              </a:rPr>
              <a:t>),</a:t>
            </a:r>
          </a:p>
          <a:p>
            <a:pPr lvl="0" algn="just">
              <a:spcAft>
                <a:spcPts val="600"/>
              </a:spcAft>
              <a:defRPr/>
            </a:pPr>
            <a:r>
              <a:rPr lang="ru-RU" sz="1400" dirty="0" smtClean="0">
                <a:solidFill>
                  <a:srgbClr val="002060"/>
                </a:solidFill>
              </a:rPr>
              <a:t>а </a:t>
            </a:r>
            <a:r>
              <a:rPr lang="ru-RU" sz="1400" dirty="0">
                <a:solidFill>
                  <a:srgbClr val="002060"/>
                </a:solidFill>
              </a:rPr>
              <a:t>также </a:t>
            </a:r>
            <a:r>
              <a:rPr lang="ru-RU" sz="1400" b="1" dirty="0">
                <a:solidFill>
                  <a:srgbClr val="002060"/>
                </a:solidFill>
              </a:rPr>
              <a:t>имеющие результат «зачет» за итоговое сочинение (изложение) </a:t>
            </a:r>
            <a:r>
              <a:rPr lang="ru-RU" sz="1400" dirty="0">
                <a:solidFill>
                  <a:srgbClr val="002060"/>
                </a:solidFill>
              </a:rPr>
              <a:t>.</a:t>
            </a:r>
          </a:p>
          <a:p>
            <a:pPr lvl="0" algn="just">
              <a:spcAft>
                <a:spcPts val="600"/>
              </a:spcAft>
              <a:defRPr/>
            </a:pPr>
            <a:endParaRPr lang="ru-RU" sz="1400" dirty="0" smtClean="0">
              <a:solidFill>
                <a:srgbClr val="002060"/>
              </a:solidFill>
            </a:endParaRPr>
          </a:p>
          <a:p>
            <a:pPr lvl="0" algn="just">
              <a:spcAft>
                <a:spcPts val="600"/>
              </a:spcAft>
              <a:defRPr/>
            </a:pPr>
            <a:r>
              <a:rPr lang="ru-RU" sz="1400" dirty="0" smtClean="0">
                <a:solidFill>
                  <a:srgbClr val="002060"/>
                </a:solidFill>
              </a:rPr>
              <a:t>Экстерны </a:t>
            </a:r>
            <a:r>
              <a:rPr lang="ru-RU" sz="1400" dirty="0">
                <a:solidFill>
                  <a:srgbClr val="002060"/>
                </a:solidFill>
              </a:rPr>
              <a:t>допускаются к ГИА при условии </a:t>
            </a:r>
            <a:endParaRPr lang="ru-RU" sz="1400" dirty="0" smtClean="0">
              <a:solidFill>
                <a:srgbClr val="002060"/>
              </a:solidFill>
            </a:endParaRPr>
          </a:p>
          <a:p>
            <a:pPr lvl="0" algn="just">
              <a:spcAft>
                <a:spcPts val="600"/>
              </a:spcAft>
              <a:defRPr/>
            </a:pPr>
            <a:r>
              <a:rPr lang="ru-RU" sz="1400" dirty="0" smtClean="0">
                <a:solidFill>
                  <a:srgbClr val="002060"/>
                </a:solidFill>
              </a:rPr>
              <a:t>получения </a:t>
            </a:r>
            <a:r>
              <a:rPr lang="ru-RU" sz="1400" dirty="0">
                <a:solidFill>
                  <a:srgbClr val="002060"/>
                </a:solidFill>
              </a:rPr>
              <a:t>на промежуточной аттестации отметок не ниже удовлетворительных, </a:t>
            </a:r>
            <a:endParaRPr lang="ru-RU" sz="1400" dirty="0" smtClean="0">
              <a:solidFill>
                <a:srgbClr val="002060"/>
              </a:solidFill>
            </a:endParaRPr>
          </a:p>
          <a:p>
            <a:pPr lvl="0" algn="just">
              <a:spcAft>
                <a:spcPts val="600"/>
              </a:spcAft>
              <a:defRPr/>
            </a:pPr>
            <a:r>
              <a:rPr lang="ru-RU" sz="1400" dirty="0" smtClean="0">
                <a:solidFill>
                  <a:srgbClr val="002060"/>
                </a:solidFill>
              </a:rPr>
              <a:t>а </a:t>
            </a:r>
            <a:r>
              <a:rPr lang="ru-RU" sz="1400" dirty="0">
                <a:solidFill>
                  <a:srgbClr val="002060"/>
                </a:solidFill>
              </a:rPr>
              <a:t>также получения результата «зачет» за итоговое сочинение (изложение)</a:t>
            </a: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416732611"/>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665018" y="63729"/>
            <a:ext cx="8267642" cy="523220"/>
          </a:xfrm>
          <a:prstGeom prst="rect">
            <a:avLst/>
          </a:prstGeom>
          <a:noFill/>
        </p:spPr>
        <p:txBody>
          <a:bodyPr wrap="square" rtlCol="0">
            <a:spAutoFit/>
          </a:bodyPr>
          <a:lstStyle/>
          <a:p>
            <a:pPr lvl="0" algn="ctr" defTabSz="914378">
              <a:defRPr/>
            </a:pPr>
            <a:r>
              <a:rPr lang="ru-RU" sz="2000" b="1" dirty="0" smtClean="0">
                <a:solidFill>
                  <a:srgbClr val="002060"/>
                </a:solidFill>
                <a:effectLst>
                  <a:outerShdw blurRad="38100" dist="38100" dir="2700000" algn="tl">
                    <a:srgbClr val="000000">
                      <a:alpha val="43137"/>
                    </a:srgbClr>
                  </a:outerShdw>
                </a:effectLst>
              </a:rPr>
              <a:t>Приказ от </a:t>
            </a:r>
            <a:r>
              <a:rPr lang="ru-RU" sz="2000" b="1" dirty="0">
                <a:solidFill>
                  <a:srgbClr val="002060"/>
                </a:solidFill>
                <a:effectLst>
                  <a:outerShdw blurRad="38100" dist="38100" dir="2700000" algn="tl">
                    <a:srgbClr val="000000">
                      <a:alpha val="43137"/>
                    </a:srgbClr>
                  </a:outerShdw>
                </a:effectLst>
              </a:rPr>
              <a:t>04 апреля 2023 г. № 233/552</a:t>
            </a:r>
            <a:r>
              <a:rPr lang="ru-RU" sz="2800" b="1" dirty="0">
                <a:solidFill>
                  <a:srgbClr val="002060"/>
                </a:solidFill>
                <a:effectLst>
                  <a:outerShdw blurRad="38100" dist="38100" dir="2700000" algn="tl">
                    <a:srgbClr val="000000">
                      <a:alpha val="43137"/>
                    </a:srgbClr>
                  </a:outerShdw>
                </a:effectLst>
              </a:rPr>
              <a:t> </a:t>
            </a:r>
            <a:endParaRPr kumimoji="0" lang="ru-RU" sz="2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mn-cs"/>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Прямоугольник 4"/>
          <p:cNvSpPr/>
          <p:nvPr/>
        </p:nvSpPr>
        <p:spPr>
          <a:xfrm>
            <a:off x="805267" y="1222122"/>
            <a:ext cx="7987144" cy="3200876"/>
          </a:xfrm>
          <a:prstGeom prst="rect">
            <a:avLst/>
          </a:prstGeom>
        </p:spPr>
        <p:txBody>
          <a:bodyPr wrap="square">
            <a:spAutoFit/>
          </a:bodyPr>
          <a:lstStyle/>
          <a:p>
            <a:pPr lvl="0" algn="just">
              <a:spcAft>
                <a:spcPts val="600"/>
              </a:spcAft>
              <a:defRPr/>
            </a:pPr>
            <a:r>
              <a:rPr lang="ru-RU" sz="1400" dirty="0">
                <a:solidFill>
                  <a:srgbClr val="002060"/>
                </a:solidFill>
              </a:rPr>
              <a:t>III. Итоговое сочинение (изложение)</a:t>
            </a:r>
          </a:p>
          <a:p>
            <a:pPr lvl="0" algn="just">
              <a:spcAft>
                <a:spcPts val="600"/>
              </a:spcAft>
              <a:defRPr/>
            </a:pPr>
            <a:r>
              <a:rPr lang="ru-RU" sz="1400" dirty="0">
                <a:solidFill>
                  <a:srgbClr val="002060"/>
                </a:solidFill>
              </a:rPr>
              <a:t>20.	</a:t>
            </a:r>
            <a:r>
              <a:rPr lang="ru-RU" sz="1400" b="1" dirty="0" err="1">
                <a:solidFill>
                  <a:srgbClr val="002060"/>
                </a:solidFill>
              </a:rPr>
              <a:t>Рособрнадзор</a:t>
            </a:r>
            <a:r>
              <a:rPr lang="ru-RU" sz="1400" dirty="0">
                <a:solidFill>
                  <a:srgbClr val="002060"/>
                </a:solidFill>
              </a:rPr>
              <a:t> в рамках организации и проведения итогового сочинения (изложения) осуществляет следующие функции:</a:t>
            </a:r>
          </a:p>
          <a:p>
            <a:pPr lvl="0" algn="just">
              <a:spcAft>
                <a:spcPts val="600"/>
              </a:spcAft>
              <a:defRPr/>
            </a:pPr>
            <a:r>
              <a:rPr lang="ru-RU" sz="1400" dirty="0">
                <a:solidFill>
                  <a:srgbClr val="002060"/>
                </a:solidFill>
              </a:rPr>
              <a:t>1)	организует разработку тем итогового сочинения (текстов для итогового изложения) и критериев оценивания итогового сочинения (изложения), организует обеспечение этими темами (текстами), критериями оценивания итогового сочинения (изложения) ОИВ, учредителей, загранучреждения;</a:t>
            </a:r>
          </a:p>
          <a:p>
            <a:pPr lvl="0" algn="just">
              <a:spcAft>
                <a:spcPts val="600"/>
              </a:spcAft>
              <a:defRPr/>
            </a:pPr>
            <a:r>
              <a:rPr lang="ru-RU" sz="1400" dirty="0">
                <a:solidFill>
                  <a:srgbClr val="002060"/>
                </a:solidFill>
              </a:rPr>
              <a:t>2)	осуществляет методическое обеспечение проведения итогового сочинения (изложения);</a:t>
            </a:r>
          </a:p>
          <a:p>
            <a:pPr lvl="0" algn="just">
              <a:spcAft>
                <a:spcPts val="600"/>
              </a:spcAft>
              <a:defRPr/>
            </a:pPr>
            <a:r>
              <a:rPr lang="ru-RU" sz="1400" dirty="0">
                <a:solidFill>
                  <a:srgbClr val="002060"/>
                </a:solidFill>
              </a:rPr>
              <a:t>3)	определяет </a:t>
            </a:r>
            <a:r>
              <a:rPr lang="ru-RU" sz="1400" b="1" dirty="0">
                <a:solidFill>
                  <a:srgbClr val="002060"/>
                </a:solidFill>
              </a:rPr>
              <a:t>дополнительную дату проведения итогового сочинения (изложения)</a:t>
            </a:r>
            <a:r>
              <a:rPr lang="ru-RU" sz="1400" dirty="0">
                <a:solidFill>
                  <a:srgbClr val="002060"/>
                </a:solidFill>
              </a:rPr>
              <a:t> на основании мотивированных обращений </a:t>
            </a:r>
            <a:r>
              <a:rPr lang="ru-RU" sz="1400" dirty="0" smtClean="0">
                <a:solidFill>
                  <a:srgbClr val="002060"/>
                </a:solidFill>
              </a:rPr>
              <a:t>ОИВ в </a:t>
            </a:r>
            <a:r>
              <a:rPr lang="ru-RU" sz="1400" dirty="0">
                <a:solidFill>
                  <a:srgbClr val="002060"/>
                </a:solidFill>
              </a:rPr>
              <a:t>случае невозможности проведения итогового сочинения (изложения) в даты, установленные пунктами 22 и 30 Порядка</a:t>
            </a:r>
            <a:r>
              <a:rPr lang="ru-RU" sz="1400" dirty="0" smtClean="0">
                <a:solidFill>
                  <a:srgbClr val="002060"/>
                </a:solidFill>
              </a:rPr>
              <a:t>.</a:t>
            </a:r>
            <a:endParaRPr lang="ru-RU" sz="1400" dirty="0">
              <a:solidFill>
                <a:srgbClr val="002060"/>
              </a:solidFill>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878277151"/>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496389" y="63729"/>
            <a:ext cx="8436271" cy="400110"/>
          </a:xfrm>
          <a:prstGeom prst="rect">
            <a:avLst/>
          </a:prstGeom>
          <a:noFill/>
        </p:spPr>
        <p:txBody>
          <a:bodyPr wrap="square" rtlCol="0">
            <a:spAutoFit/>
          </a:bodyPr>
          <a:lstStyle/>
          <a:p>
            <a:pPr lvl="0" algn="ctr" defTabSz="914378">
              <a:defRPr/>
            </a:pPr>
            <a:r>
              <a:rPr lang="ru-RU" sz="2000" b="1" dirty="0">
                <a:solidFill>
                  <a:srgbClr val="002060"/>
                </a:solidFill>
                <a:effectLst>
                  <a:outerShdw blurRad="38100" dist="38100" dir="2700000" algn="tl">
                    <a:srgbClr val="000000">
                      <a:alpha val="43137"/>
                    </a:srgbClr>
                  </a:outerShdw>
                </a:effectLst>
              </a:rPr>
              <a:t>Приказ от 04 апреля 2023 г. № 233/552 </a:t>
            </a: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Прямоугольник 4"/>
          <p:cNvSpPr/>
          <p:nvPr/>
        </p:nvSpPr>
        <p:spPr>
          <a:xfrm>
            <a:off x="699655" y="876740"/>
            <a:ext cx="8233005" cy="4154984"/>
          </a:xfrm>
          <a:prstGeom prst="rect">
            <a:avLst/>
          </a:prstGeom>
        </p:spPr>
        <p:txBody>
          <a:bodyPr wrap="square">
            <a:spAutoFit/>
          </a:bodyPr>
          <a:lstStyle/>
          <a:p>
            <a:pPr lvl="0" algn="just">
              <a:spcAft>
                <a:spcPts val="600"/>
              </a:spcAft>
              <a:defRPr/>
            </a:pPr>
            <a:r>
              <a:rPr lang="ru-RU" sz="1300" dirty="0">
                <a:solidFill>
                  <a:srgbClr val="002060"/>
                </a:solidFill>
              </a:rPr>
              <a:t>III. Итоговое сочинение (изложение)</a:t>
            </a:r>
          </a:p>
          <a:p>
            <a:pPr lvl="0" algn="just">
              <a:spcAft>
                <a:spcPts val="600"/>
              </a:spcAft>
              <a:defRPr/>
            </a:pPr>
            <a:r>
              <a:rPr lang="ru-RU" sz="1300" dirty="0" smtClean="0">
                <a:solidFill>
                  <a:srgbClr val="002060"/>
                </a:solidFill>
              </a:rPr>
              <a:t>21</a:t>
            </a:r>
            <a:r>
              <a:rPr lang="ru-RU" sz="1300" dirty="0">
                <a:solidFill>
                  <a:srgbClr val="002060"/>
                </a:solidFill>
              </a:rPr>
              <a:t>.	</a:t>
            </a:r>
            <a:r>
              <a:rPr lang="ru-RU" sz="1300" b="1" dirty="0" smtClean="0">
                <a:solidFill>
                  <a:srgbClr val="002060"/>
                </a:solidFill>
              </a:rPr>
              <a:t>ОИВ</a:t>
            </a:r>
            <a:r>
              <a:rPr lang="ru-RU" sz="1300" dirty="0" smtClean="0">
                <a:solidFill>
                  <a:srgbClr val="002060"/>
                </a:solidFill>
              </a:rPr>
              <a:t> в </a:t>
            </a:r>
            <a:r>
              <a:rPr lang="ru-RU" sz="1300" dirty="0">
                <a:solidFill>
                  <a:srgbClr val="002060"/>
                </a:solidFill>
              </a:rPr>
              <a:t>рамках организации и проведения итогового сочинения (изложения) осуществляют следующие функции:</a:t>
            </a:r>
          </a:p>
          <a:p>
            <a:pPr lvl="0" algn="just">
              <a:spcAft>
                <a:spcPts val="600"/>
              </a:spcAft>
              <a:defRPr/>
            </a:pPr>
            <a:r>
              <a:rPr lang="ru-RU" sz="1300" dirty="0">
                <a:solidFill>
                  <a:srgbClr val="002060"/>
                </a:solidFill>
              </a:rPr>
              <a:t>1)	определяют порядок проведения и порядок проверки итогового сочинения (изложения);</a:t>
            </a:r>
          </a:p>
          <a:p>
            <a:pPr lvl="0" algn="just">
              <a:spcAft>
                <a:spcPts val="600"/>
              </a:spcAft>
              <a:defRPr/>
            </a:pPr>
            <a:r>
              <a:rPr lang="ru-RU" sz="1300" dirty="0">
                <a:solidFill>
                  <a:srgbClr val="002060"/>
                </a:solidFill>
              </a:rPr>
              <a:t>2)	определяют места, порядок и сроки хранения, уничтожения материалов итогового сочинения (изложения);</a:t>
            </a:r>
          </a:p>
          <a:p>
            <a:pPr lvl="0" algn="just">
              <a:spcAft>
                <a:spcPts val="600"/>
              </a:spcAft>
              <a:defRPr/>
            </a:pPr>
            <a:r>
              <a:rPr lang="ru-RU" sz="1300" dirty="0">
                <a:solidFill>
                  <a:srgbClr val="002060"/>
                </a:solidFill>
              </a:rPr>
              <a:t>3)	принимают решение об организации подачи заявлений об участии в итоговом сочинении (изложении) с использованием информационно- коммуникационных технологий с соблюдением требований законодательства Российской Федерации в области защиты персональных данных;</a:t>
            </a:r>
          </a:p>
          <a:p>
            <a:pPr lvl="0" algn="just">
              <a:spcAft>
                <a:spcPts val="600"/>
              </a:spcAft>
              <a:defRPr/>
            </a:pPr>
            <a:r>
              <a:rPr lang="ru-RU" sz="1300" dirty="0">
                <a:solidFill>
                  <a:srgbClr val="002060"/>
                </a:solidFill>
              </a:rPr>
              <a:t>4)	определяют места регистрации для участия в итоговом сочинении для лиц, указанных в пункте 24 Порядка;</a:t>
            </a:r>
          </a:p>
          <a:p>
            <a:pPr lvl="0" algn="just">
              <a:spcAft>
                <a:spcPts val="600"/>
              </a:spcAft>
              <a:defRPr/>
            </a:pPr>
            <a:r>
              <a:rPr lang="ru-RU" sz="1300" dirty="0">
                <a:solidFill>
                  <a:srgbClr val="002060"/>
                </a:solidFill>
              </a:rPr>
              <a:t>5)	организуют информирование участников итогового сочинения (изложения) и их родителей (законных представителей) по вопросам организации и проведения итогового сочинения (изложения) через образовательные </a:t>
            </a:r>
            <a:r>
              <a:rPr lang="ru-RU" sz="1300" dirty="0" smtClean="0">
                <a:solidFill>
                  <a:srgbClr val="002060"/>
                </a:solidFill>
              </a:rPr>
              <a:t>организации, </a:t>
            </a:r>
            <a:r>
              <a:rPr lang="ru-RU" sz="1300" dirty="0">
                <a:solidFill>
                  <a:srgbClr val="002060"/>
                </a:solidFill>
              </a:rPr>
              <a:t>органы местного самоуправления, осуществляющие управление в сфере образования, а также путем взаимодействия со </a:t>
            </a:r>
            <a:r>
              <a:rPr lang="ru-RU" sz="1300" dirty="0" smtClean="0">
                <a:solidFill>
                  <a:srgbClr val="002060"/>
                </a:solidFill>
              </a:rPr>
              <a:t>СМИ, </a:t>
            </a:r>
            <a:r>
              <a:rPr lang="ru-RU" sz="1300" dirty="0">
                <a:solidFill>
                  <a:srgbClr val="002060"/>
                </a:solidFill>
              </a:rPr>
              <a:t>организации работы телефонов «горячих линий» и ведения раздела на официальных сайтах ОИВ, учредителей, загранучреждений в информационно-телекоммуникационной сети «Интернет» </a:t>
            </a:r>
            <a:r>
              <a:rPr lang="ru-RU" sz="1300" dirty="0" smtClean="0">
                <a:solidFill>
                  <a:srgbClr val="002060"/>
                </a:solidFill>
              </a:rPr>
              <a:t>или </a:t>
            </a:r>
            <a:r>
              <a:rPr lang="ru-RU" sz="1300" dirty="0">
                <a:solidFill>
                  <a:srgbClr val="002060"/>
                </a:solidFill>
              </a:rPr>
              <a:t>соответствующих специализированных сайтах</a:t>
            </a:r>
            <a:r>
              <a:rPr lang="ru-RU" sz="1300" dirty="0" smtClean="0">
                <a:solidFill>
                  <a:srgbClr val="002060"/>
                </a:solidFill>
              </a:rPr>
              <a:t>.</a:t>
            </a:r>
            <a:endParaRPr lang="ru-RU" sz="1300" dirty="0">
              <a:solidFill>
                <a:srgbClr val="002060"/>
              </a:solidFill>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3924775719"/>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496389" y="63729"/>
            <a:ext cx="8436271" cy="400110"/>
          </a:xfrm>
          <a:prstGeom prst="rect">
            <a:avLst/>
          </a:prstGeom>
          <a:noFill/>
        </p:spPr>
        <p:txBody>
          <a:bodyPr wrap="square" rtlCol="0">
            <a:spAutoFit/>
          </a:bodyPr>
          <a:lstStyle/>
          <a:p>
            <a:pPr lvl="0" algn="ctr" defTabSz="914378">
              <a:defRPr/>
            </a:pPr>
            <a:r>
              <a:rPr lang="ru-RU" sz="2000" b="1" dirty="0">
                <a:solidFill>
                  <a:srgbClr val="002060"/>
                </a:solidFill>
                <a:effectLst>
                  <a:outerShdw blurRad="38100" dist="38100" dir="2700000" algn="tl">
                    <a:srgbClr val="000000">
                      <a:alpha val="43137"/>
                    </a:srgbClr>
                  </a:outerShdw>
                </a:effectLst>
              </a:rPr>
              <a:t>Приказ от 04 апреля 2023 г. № 233/552 </a:t>
            </a: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Прямоугольник 4"/>
          <p:cNvSpPr/>
          <p:nvPr/>
        </p:nvSpPr>
        <p:spPr>
          <a:xfrm>
            <a:off x="637309" y="740426"/>
            <a:ext cx="8375073" cy="4401205"/>
          </a:xfrm>
          <a:prstGeom prst="rect">
            <a:avLst/>
          </a:prstGeom>
        </p:spPr>
        <p:txBody>
          <a:bodyPr wrap="square">
            <a:spAutoFit/>
          </a:bodyPr>
          <a:lstStyle/>
          <a:p>
            <a:pPr lvl="0" algn="just">
              <a:spcAft>
                <a:spcPts val="600"/>
              </a:spcAft>
              <a:defRPr/>
            </a:pPr>
            <a:r>
              <a:rPr lang="ru-RU" sz="1000" dirty="0">
                <a:solidFill>
                  <a:srgbClr val="002060"/>
                </a:solidFill>
              </a:rPr>
              <a:t>III. Итоговое сочинение (изложение)</a:t>
            </a:r>
          </a:p>
          <a:p>
            <a:pPr lvl="0" algn="just">
              <a:spcAft>
                <a:spcPts val="600"/>
              </a:spcAft>
              <a:defRPr/>
            </a:pPr>
            <a:r>
              <a:rPr lang="ru-RU" sz="1000" dirty="0" smtClean="0">
                <a:solidFill>
                  <a:srgbClr val="002060"/>
                </a:solidFill>
              </a:rPr>
              <a:t>22</a:t>
            </a:r>
            <a:r>
              <a:rPr lang="ru-RU" sz="1000" dirty="0">
                <a:solidFill>
                  <a:srgbClr val="002060"/>
                </a:solidFill>
              </a:rPr>
              <a:t>.	Итоговое сочинение (изложение) проводится по темам (текстам) для лиц, указанных в пункте 7 Порядка, </a:t>
            </a:r>
            <a:r>
              <a:rPr lang="ru-RU" sz="1000" b="1" dirty="0">
                <a:solidFill>
                  <a:srgbClr val="002060"/>
                </a:solidFill>
              </a:rPr>
              <a:t>в первую среду декабря последнего года обучения</a:t>
            </a:r>
            <a:r>
              <a:rPr lang="ru-RU" sz="1000" dirty="0">
                <a:solidFill>
                  <a:srgbClr val="002060"/>
                </a:solidFill>
              </a:rPr>
              <a:t> (далее - основная дата проведения итогового сочинения (изложения).</a:t>
            </a:r>
          </a:p>
          <a:p>
            <a:pPr lvl="0" algn="just">
              <a:spcAft>
                <a:spcPts val="600"/>
              </a:spcAft>
              <a:defRPr/>
            </a:pPr>
            <a:r>
              <a:rPr lang="ru-RU" sz="1000" b="1" dirty="0">
                <a:solidFill>
                  <a:srgbClr val="002060"/>
                </a:solidFill>
              </a:rPr>
              <a:t>Итоговое изложение </a:t>
            </a:r>
            <a:r>
              <a:rPr lang="ru-RU" sz="1000" dirty="0">
                <a:solidFill>
                  <a:srgbClr val="002060"/>
                </a:solidFill>
              </a:rPr>
              <a:t>вправе писать:</a:t>
            </a:r>
          </a:p>
          <a:p>
            <a:pPr lvl="0" algn="just">
              <a:spcAft>
                <a:spcPts val="600"/>
              </a:spcAft>
              <a:defRPr/>
            </a:pPr>
            <a:r>
              <a:rPr lang="ru-RU" sz="1000" dirty="0">
                <a:solidFill>
                  <a:srgbClr val="002060"/>
                </a:solidFill>
              </a:rPr>
              <a:t>1)	обучающиеся с </a:t>
            </a:r>
            <a:r>
              <a:rPr lang="ru-RU" sz="1000" dirty="0" smtClean="0">
                <a:solidFill>
                  <a:srgbClr val="002060"/>
                </a:solidFill>
              </a:rPr>
              <a:t>ОВЗ, </a:t>
            </a:r>
            <a:r>
              <a:rPr lang="ru-RU" sz="1000" dirty="0">
                <a:solidFill>
                  <a:srgbClr val="002060"/>
                </a:solidFill>
              </a:rPr>
              <a:t>экстерны с ограниченными возможностями здоровья, обучающиеся - дети-инвалиды и инвалиды, экстерны - дети-инвалиды и инвалиды;</a:t>
            </a:r>
          </a:p>
          <a:p>
            <a:pPr lvl="0" algn="just">
              <a:spcAft>
                <a:spcPts val="600"/>
              </a:spcAft>
              <a:defRPr/>
            </a:pPr>
            <a:r>
              <a:rPr lang="ru-RU" sz="1000" dirty="0">
                <a:solidFill>
                  <a:srgbClr val="002060"/>
                </a:solidFill>
              </a:rPr>
              <a:t>2)	обучающиеся в специальных учебно-воспитательных учреждениях закрытого типа, а также в учреждениях, исполняющих наказание в виде лишения свободы;</a:t>
            </a:r>
          </a:p>
          <a:p>
            <a:pPr lvl="0" algn="just">
              <a:spcAft>
                <a:spcPts val="600"/>
              </a:spcAft>
              <a:defRPr/>
            </a:pPr>
            <a:r>
              <a:rPr lang="ru-RU" sz="1000" dirty="0">
                <a:solidFill>
                  <a:srgbClr val="002060"/>
                </a:solidFill>
              </a:rPr>
              <a:t>3)	лица, обучающиеся по состоянию здоровья на дому, в образовательных организациях, </a:t>
            </a:r>
            <a:r>
              <a:rPr lang="ru-RU" sz="1000" b="1" dirty="0">
                <a:solidFill>
                  <a:srgbClr val="002060"/>
                </a:solidFill>
              </a:rPr>
              <a:t>в том числе санаторно-курортных</a:t>
            </a:r>
            <a:r>
              <a:rPr lang="ru-RU" sz="1000" dirty="0">
                <a:solidFill>
                  <a:srgbClr val="002060"/>
                </a:solidFill>
              </a:rPr>
              <a:t>, в которых проводятся необходимые лечебные, реабилитационные и оздоровительные мероприятия для нуждающихся в длительном лечении на основании заключения медицинской организации.</a:t>
            </a:r>
          </a:p>
          <a:p>
            <a:pPr lvl="0" algn="just">
              <a:spcAft>
                <a:spcPts val="600"/>
              </a:spcAft>
              <a:defRPr/>
            </a:pPr>
            <a:r>
              <a:rPr lang="ru-RU" sz="1000" dirty="0">
                <a:solidFill>
                  <a:srgbClr val="002060"/>
                </a:solidFill>
              </a:rPr>
              <a:t>23.	Заявления об участии в итоговом сочинении (изложении) подаются </a:t>
            </a:r>
            <a:r>
              <a:rPr lang="ru-RU" sz="1000" b="1" dirty="0">
                <a:solidFill>
                  <a:srgbClr val="002060"/>
                </a:solidFill>
              </a:rPr>
              <a:t>не позднее чем за две недели до начала проведения итогового сочинения (изложения)</a:t>
            </a:r>
            <a:r>
              <a:rPr lang="ru-RU" sz="1000" dirty="0">
                <a:solidFill>
                  <a:srgbClr val="002060"/>
                </a:solidFill>
              </a:rPr>
              <a:t>:</a:t>
            </a:r>
          </a:p>
          <a:p>
            <a:pPr lvl="0" algn="just">
              <a:spcAft>
                <a:spcPts val="600"/>
              </a:spcAft>
              <a:defRPr/>
            </a:pPr>
            <a:r>
              <a:rPr lang="ru-RU" sz="1000" dirty="0">
                <a:solidFill>
                  <a:srgbClr val="002060"/>
                </a:solidFill>
              </a:rPr>
              <a:t>1)	лицами, указанными в пункте 7 Порядка (за исключением экстернов), - в образовательные организации, в которых указанные лица осваивают образовательные программы среднего общего образования;</a:t>
            </a:r>
          </a:p>
          <a:p>
            <a:pPr lvl="0" algn="just">
              <a:spcAft>
                <a:spcPts val="600"/>
              </a:spcAft>
              <a:defRPr/>
            </a:pPr>
            <a:r>
              <a:rPr lang="ru-RU" sz="1000" dirty="0">
                <a:solidFill>
                  <a:srgbClr val="002060"/>
                </a:solidFill>
              </a:rPr>
              <a:t>2)	экстернами - в образовательные организации, выбранные экстернами для прохождения ГИА.</a:t>
            </a:r>
          </a:p>
          <a:p>
            <a:pPr lvl="0" algn="just">
              <a:spcAft>
                <a:spcPts val="600"/>
              </a:spcAft>
              <a:defRPr/>
            </a:pPr>
            <a:r>
              <a:rPr lang="ru-RU" sz="1000" dirty="0">
                <a:solidFill>
                  <a:srgbClr val="002060"/>
                </a:solidFill>
              </a:rPr>
              <a:t>Заявления об участии в итоговом сочинении (изложении) подаются лицами, указанными в пункте 7 Порядка, лично при предъявлении документов, удостоверяющих личность, или их родителями (законными представителями) при предъявлении документов, удостоверяющих личность, или уполномоченными лицами при предъявлении документов, удостоверяющих личность, и доверенности.</a:t>
            </a:r>
          </a:p>
          <a:p>
            <a:pPr lvl="0" algn="just">
              <a:spcAft>
                <a:spcPts val="600"/>
              </a:spcAft>
              <a:defRPr/>
            </a:pPr>
            <a:r>
              <a:rPr lang="ru-RU" sz="1000" dirty="0">
                <a:solidFill>
                  <a:srgbClr val="002060"/>
                </a:solidFill>
              </a:rPr>
              <a:t>Обучающиеся с </a:t>
            </a:r>
            <a:r>
              <a:rPr lang="ru-RU" sz="1000" dirty="0" smtClean="0">
                <a:solidFill>
                  <a:srgbClr val="002060"/>
                </a:solidFill>
              </a:rPr>
              <a:t>ОВЗ, </a:t>
            </a:r>
            <a:r>
              <a:rPr lang="ru-RU" sz="1000" dirty="0">
                <a:solidFill>
                  <a:srgbClr val="002060"/>
                </a:solidFill>
              </a:rPr>
              <a:t>экстерны с </a:t>
            </a:r>
            <a:r>
              <a:rPr lang="ru-RU" sz="1000" dirty="0" smtClean="0">
                <a:solidFill>
                  <a:srgbClr val="002060"/>
                </a:solidFill>
              </a:rPr>
              <a:t>ОВЗ при </a:t>
            </a:r>
            <a:r>
              <a:rPr lang="ru-RU" sz="1000" dirty="0">
                <a:solidFill>
                  <a:srgbClr val="002060"/>
                </a:solidFill>
              </a:rPr>
              <a:t>подаче заявлений об участии в итоговом сочинении (изложении) предъявляют </a:t>
            </a:r>
            <a:r>
              <a:rPr lang="ru-RU" sz="1000" b="1" dirty="0">
                <a:solidFill>
                  <a:srgbClr val="002060"/>
                </a:solidFill>
              </a:rPr>
              <a:t>оригинал или надлежащим образом заверенную копию рекомендаций ПМПК, а обучающиеся - дети-инвалиды и инвалиды, экстерны - дети-инвалиды и инвалиды - оригинал или надлежащим образом заверенную копию справки, подтверждающей инвалидность</a:t>
            </a:r>
            <a:r>
              <a:rPr lang="ru-RU" sz="1000" dirty="0" smtClean="0">
                <a:solidFill>
                  <a:srgbClr val="002060"/>
                </a:solidFill>
              </a:rPr>
              <a:t>.</a:t>
            </a:r>
            <a:endParaRPr lang="ru-RU" sz="1000" dirty="0">
              <a:solidFill>
                <a:srgbClr val="002060"/>
              </a:solidFill>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64513843"/>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496389" y="63729"/>
            <a:ext cx="8436271" cy="400110"/>
          </a:xfrm>
          <a:prstGeom prst="rect">
            <a:avLst/>
          </a:prstGeom>
          <a:noFill/>
        </p:spPr>
        <p:txBody>
          <a:bodyPr wrap="square" rtlCol="0">
            <a:spAutoFit/>
          </a:bodyPr>
          <a:lstStyle/>
          <a:p>
            <a:pPr lvl="0" algn="ctr" defTabSz="914378">
              <a:defRPr/>
            </a:pPr>
            <a:r>
              <a:rPr lang="ru-RU" sz="2000" b="1" dirty="0">
                <a:solidFill>
                  <a:srgbClr val="002060"/>
                </a:solidFill>
                <a:effectLst>
                  <a:outerShdw blurRad="38100" dist="38100" dir="2700000" algn="tl">
                    <a:srgbClr val="000000">
                      <a:alpha val="43137"/>
                    </a:srgbClr>
                  </a:outerShdw>
                </a:effectLst>
              </a:rPr>
              <a:t>Приказ от 04 апреля 2023 г. № 233/552 </a:t>
            </a: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Прямоугольник 4"/>
          <p:cNvSpPr/>
          <p:nvPr/>
        </p:nvSpPr>
        <p:spPr>
          <a:xfrm>
            <a:off x="685800" y="880795"/>
            <a:ext cx="8246860" cy="4001095"/>
          </a:xfrm>
          <a:prstGeom prst="rect">
            <a:avLst/>
          </a:prstGeom>
        </p:spPr>
        <p:txBody>
          <a:bodyPr wrap="square">
            <a:spAutoFit/>
          </a:bodyPr>
          <a:lstStyle/>
          <a:p>
            <a:pPr lvl="0" algn="just">
              <a:spcAft>
                <a:spcPts val="600"/>
              </a:spcAft>
              <a:defRPr/>
            </a:pPr>
            <a:r>
              <a:rPr lang="ru-RU" sz="1100" dirty="0">
                <a:solidFill>
                  <a:srgbClr val="002060"/>
                </a:solidFill>
              </a:rPr>
              <a:t>III. Итоговое сочинение (изложение)</a:t>
            </a:r>
          </a:p>
          <a:p>
            <a:pPr lvl="0" algn="just">
              <a:spcAft>
                <a:spcPts val="600"/>
              </a:spcAft>
              <a:defRPr/>
            </a:pPr>
            <a:r>
              <a:rPr lang="ru-RU" sz="1100" dirty="0" smtClean="0">
                <a:solidFill>
                  <a:srgbClr val="002060"/>
                </a:solidFill>
              </a:rPr>
              <a:t>25</a:t>
            </a:r>
            <a:r>
              <a:rPr lang="ru-RU" sz="1100" dirty="0">
                <a:solidFill>
                  <a:srgbClr val="002060"/>
                </a:solidFill>
              </a:rPr>
              <a:t>.	</a:t>
            </a:r>
            <a:r>
              <a:rPr lang="ru-RU" sz="1100" b="1" dirty="0">
                <a:solidFill>
                  <a:srgbClr val="002060"/>
                </a:solidFill>
              </a:rPr>
              <a:t>Итоговое сочинение (изложение) проводится в образовательных организациях, в которых обучающиеся осваивают образовательные программы среднего общего образования</a:t>
            </a:r>
            <a:r>
              <a:rPr lang="ru-RU" sz="1100" dirty="0">
                <a:solidFill>
                  <a:srgbClr val="002060"/>
                </a:solidFill>
              </a:rPr>
              <a:t>, и (или) в местах, определенных ОИВ.</a:t>
            </a:r>
          </a:p>
          <a:p>
            <a:pPr lvl="0" algn="just">
              <a:spcAft>
                <a:spcPts val="600"/>
              </a:spcAft>
              <a:defRPr/>
            </a:pPr>
            <a:r>
              <a:rPr lang="ru-RU" sz="1100" dirty="0">
                <a:solidFill>
                  <a:srgbClr val="002060"/>
                </a:solidFill>
              </a:rPr>
              <a:t>Для проведения итогового сочинения (изложения) образовательными организациями, в которых обучающиеся осваивают образовательные программы среднего общего </a:t>
            </a:r>
            <a:r>
              <a:rPr lang="ru-RU" sz="1100" dirty="0" smtClean="0">
                <a:solidFill>
                  <a:srgbClr val="002060"/>
                </a:solidFill>
              </a:rPr>
              <a:t>образовании, ОИВ создаются</a:t>
            </a:r>
            <a:r>
              <a:rPr lang="ru-RU" sz="1100" dirty="0">
                <a:solidFill>
                  <a:srgbClr val="002060"/>
                </a:solidFill>
              </a:rPr>
              <a:t>:</a:t>
            </a:r>
          </a:p>
          <a:p>
            <a:pPr lvl="0" algn="just">
              <a:spcAft>
                <a:spcPts val="600"/>
              </a:spcAft>
              <a:defRPr/>
            </a:pPr>
            <a:r>
              <a:rPr lang="ru-RU" sz="1100" dirty="0">
                <a:solidFill>
                  <a:srgbClr val="002060"/>
                </a:solidFill>
              </a:rPr>
              <a:t>1)	комиссия по проведению итогового сочинения (изложения);</a:t>
            </a:r>
          </a:p>
          <a:p>
            <a:pPr lvl="0" algn="just">
              <a:spcAft>
                <a:spcPts val="600"/>
              </a:spcAft>
              <a:defRPr/>
            </a:pPr>
            <a:r>
              <a:rPr lang="ru-RU" sz="1100" dirty="0">
                <a:solidFill>
                  <a:srgbClr val="002060"/>
                </a:solidFill>
              </a:rPr>
              <a:t>2)	комиссия по проверке итогового сочинения (изложения).</a:t>
            </a:r>
          </a:p>
          <a:p>
            <a:pPr lvl="0" algn="just">
              <a:spcAft>
                <a:spcPts val="600"/>
              </a:spcAft>
              <a:defRPr/>
            </a:pPr>
            <a:r>
              <a:rPr lang="ru-RU" sz="1100" dirty="0">
                <a:solidFill>
                  <a:srgbClr val="002060"/>
                </a:solidFill>
              </a:rPr>
              <a:t>По решению образовательных организаций, в которых обучающиеся осваивают образовательные программы среднего общего образования, </a:t>
            </a:r>
            <a:r>
              <a:rPr lang="ru-RU" sz="1100" dirty="0" smtClean="0">
                <a:solidFill>
                  <a:srgbClr val="002060"/>
                </a:solidFill>
              </a:rPr>
              <a:t>допускается </a:t>
            </a:r>
            <a:r>
              <a:rPr lang="ru-RU" sz="1100" dirty="0">
                <a:solidFill>
                  <a:srgbClr val="002060"/>
                </a:solidFill>
              </a:rPr>
              <a:t>создание единой комиссии по проведению и проверке итогового сочинения (изложения).</a:t>
            </a:r>
          </a:p>
          <a:p>
            <a:pPr lvl="0" algn="just">
              <a:spcAft>
                <a:spcPts val="600"/>
              </a:spcAft>
              <a:defRPr/>
            </a:pPr>
            <a:r>
              <a:rPr lang="ru-RU" sz="1100" dirty="0">
                <a:solidFill>
                  <a:srgbClr val="002060"/>
                </a:solidFill>
              </a:rPr>
              <a:t>26.	</a:t>
            </a:r>
            <a:r>
              <a:rPr lang="ru-RU" sz="1100" b="1" dirty="0">
                <a:solidFill>
                  <a:srgbClr val="002060"/>
                </a:solidFill>
              </a:rPr>
              <a:t>Комплекты тем итогового сочинения предоставляются в день проведения итогового сочинения.</a:t>
            </a:r>
          </a:p>
          <a:p>
            <a:pPr lvl="0" algn="just">
              <a:spcAft>
                <a:spcPts val="600"/>
              </a:spcAft>
              <a:defRPr/>
            </a:pPr>
            <a:r>
              <a:rPr lang="ru-RU" sz="1100" dirty="0">
                <a:solidFill>
                  <a:srgbClr val="002060"/>
                </a:solidFill>
              </a:rPr>
              <a:t>Комплекты текстов для итогового изложения направляются организацией, уполномоченной в установленном законодательством </a:t>
            </a:r>
            <a:r>
              <a:rPr lang="ru-RU" sz="1100" dirty="0" smtClean="0">
                <a:solidFill>
                  <a:srgbClr val="002060"/>
                </a:solidFill>
              </a:rPr>
              <a:t>РФ порядке, </a:t>
            </a:r>
            <a:r>
              <a:rPr lang="ru-RU" sz="1100" dirty="0">
                <a:solidFill>
                  <a:srgbClr val="002060"/>
                </a:solidFill>
              </a:rPr>
              <a:t>в ОИВ, </a:t>
            </a:r>
            <a:r>
              <a:rPr lang="ru-RU" sz="1100" dirty="0" smtClean="0">
                <a:solidFill>
                  <a:srgbClr val="002060"/>
                </a:solidFill>
              </a:rPr>
              <a:t>учредителям не </a:t>
            </a:r>
            <a:r>
              <a:rPr lang="ru-RU" sz="1100" dirty="0">
                <a:solidFill>
                  <a:srgbClr val="002060"/>
                </a:solidFill>
              </a:rPr>
              <a:t>ранее чем за три рабочих дня до начала проведения итогового изложения в электронном виде, с обеспечением конфиденциальности и безопасности содержащейся в них информации.</a:t>
            </a:r>
          </a:p>
          <a:p>
            <a:pPr lvl="0" algn="just">
              <a:spcAft>
                <a:spcPts val="600"/>
              </a:spcAft>
              <a:defRPr/>
            </a:pPr>
            <a:r>
              <a:rPr lang="ru-RU" sz="1100" dirty="0">
                <a:solidFill>
                  <a:srgbClr val="002060"/>
                </a:solidFill>
              </a:rPr>
              <a:t>Хранение комплекта текстов для итогового изложения осуществляется в условиях, исключающих доступ к нему посторонних лиц и позволяющих обеспечить его сохранность.</a:t>
            </a:r>
          </a:p>
          <a:p>
            <a:pPr lvl="0" algn="just">
              <a:spcAft>
                <a:spcPts val="600"/>
              </a:spcAft>
              <a:defRPr/>
            </a:pPr>
            <a:r>
              <a:rPr lang="ru-RU" sz="1100" dirty="0">
                <a:solidFill>
                  <a:srgbClr val="002060"/>
                </a:solidFill>
              </a:rPr>
              <a:t>Разглашение информации, содержащейся в комплектах тем итогового сочинения (комплектах текстов для итогового изложения), до начала проведения итогового сочинения (изложения) не допускается</a:t>
            </a:r>
            <a:r>
              <a:rPr lang="ru-RU" sz="1100" dirty="0" smtClean="0">
                <a:solidFill>
                  <a:srgbClr val="002060"/>
                </a:solidFill>
              </a:rPr>
              <a:t>.</a:t>
            </a:r>
            <a:endParaRPr lang="ru-RU" sz="1100" dirty="0">
              <a:solidFill>
                <a:srgbClr val="002060"/>
              </a:solidFill>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3015152517"/>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496389" y="63729"/>
            <a:ext cx="8436271" cy="400110"/>
          </a:xfrm>
          <a:prstGeom prst="rect">
            <a:avLst/>
          </a:prstGeom>
          <a:noFill/>
        </p:spPr>
        <p:txBody>
          <a:bodyPr wrap="square" rtlCol="0">
            <a:spAutoFit/>
          </a:bodyPr>
          <a:lstStyle/>
          <a:p>
            <a:pPr lvl="0" algn="ctr" defTabSz="914378">
              <a:defRPr/>
            </a:pPr>
            <a:r>
              <a:rPr lang="ru-RU" sz="2000" b="1" dirty="0">
                <a:solidFill>
                  <a:srgbClr val="002060"/>
                </a:solidFill>
                <a:effectLst>
                  <a:outerShdw blurRad="38100" dist="38100" dir="2700000" algn="tl">
                    <a:srgbClr val="000000">
                      <a:alpha val="43137"/>
                    </a:srgbClr>
                  </a:outerShdw>
                </a:effectLst>
              </a:rPr>
              <a:t>Приказ от 04 апреля 2023 г. № 233/552 </a:t>
            </a: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Прямоугольник 4"/>
          <p:cNvSpPr/>
          <p:nvPr/>
        </p:nvSpPr>
        <p:spPr>
          <a:xfrm>
            <a:off x="651164" y="675849"/>
            <a:ext cx="8354291" cy="4216539"/>
          </a:xfrm>
          <a:prstGeom prst="rect">
            <a:avLst/>
          </a:prstGeom>
        </p:spPr>
        <p:txBody>
          <a:bodyPr wrap="square">
            <a:spAutoFit/>
          </a:bodyPr>
          <a:lstStyle/>
          <a:p>
            <a:pPr lvl="0" algn="just">
              <a:spcAft>
                <a:spcPts val="600"/>
              </a:spcAft>
              <a:defRPr/>
            </a:pPr>
            <a:r>
              <a:rPr lang="ru-RU" sz="1200" dirty="0">
                <a:solidFill>
                  <a:srgbClr val="002060"/>
                </a:solidFill>
              </a:rPr>
              <a:t>III. Итоговое сочинение (изложение)</a:t>
            </a:r>
          </a:p>
          <a:p>
            <a:pPr lvl="0" algn="just">
              <a:spcAft>
                <a:spcPts val="600"/>
              </a:spcAft>
              <a:defRPr/>
            </a:pPr>
            <a:r>
              <a:rPr lang="ru-RU" sz="1200" dirty="0" smtClean="0">
                <a:solidFill>
                  <a:srgbClr val="002060"/>
                </a:solidFill>
              </a:rPr>
              <a:t>27</a:t>
            </a:r>
            <a:r>
              <a:rPr lang="ru-RU" sz="1200" dirty="0">
                <a:solidFill>
                  <a:srgbClr val="002060"/>
                </a:solidFill>
              </a:rPr>
              <a:t>.	Во время проведения итогового сочинения (изложения) на рабочем столе участников итогового сочинения (изложения) помимо бланка регистрации и бланков записи (дополнительных бланков записи) находятся:</a:t>
            </a:r>
          </a:p>
          <a:p>
            <a:pPr lvl="0" algn="just">
              <a:spcAft>
                <a:spcPts val="600"/>
              </a:spcAft>
              <a:defRPr/>
            </a:pPr>
            <a:r>
              <a:rPr lang="ru-RU" sz="1200" dirty="0">
                <a:solidFill>
                  <a:srgbClr val="002060"/>
                </a:solidFill>
              </a:rPr>
              <a:t>1)	ручка (</a:t>
            </a:r>
            <a:r>
              <a:rPr lang="ru-RU" sz="1200" dirty="0" err="1">
                <a:solidFill>
                  <a:srgbClr val="002060"/>
                </a:solidFill>
              </a:rPr>
              <a:t>гелевая</a:t>
            </a:r>
            <a:r>
              <a:rPr lang="ru-RU" sz="1200" dirty="0">
                <a:solidFill>
                  <a:srgbClr val="002060"/>
                </a:solidFill>
              </a:rPr>
              <a:t> или капиллярная с чернилами черного цвета);</a:t>
            </a:r>
          </a:p>
          <a:p>
            <a:pPr lvl="0" algn="just">
              <a:spcAft>
                <a:spcPts val="600"/>
              </a:spcAft>
              <a:defRPr/>
            </a:pPr>
            <a:r>
              <a:rPr lang="ru-RU" sz="1200" dirty="0">
                <a:solidFill>
                  <a:srgbClr val="002060"/>
                </a:solidFill>
              </a:rPr>
              <a:t>2)	документ, удостоверяющий личность;</a:t>
            </a:r>
          </a:p>
          <a:p>
            <a:pPr lvl="0" algn="just">
              <a:spcAft>
                <a:spcPts val="600"/>
              </a:spcAft>
              <a:defRPr/>
            </a:pPr>
            <a:r>
              <a:rPr lang="ru-RU" sz="1200" dirty="0">
                <a:solidFill>
                  <a:srgbClr val="002060"/>
                </a:solidFill>
              </a:rPr>
              <a:t>3)	</a:t>
            </a:r>
            <a:r>
              <a:rPr lang="ru-RU" sz="1200" b="1" dirty="0">
                <a:solidFill>
                  <a:srgbClr val="002060"/>
                </a:solidFill>
              </a:rPr>
              <a:t>для участников итогового </a:t>
            </a:r>
            <a:r>
              <a:rPr lang="ru-RU" sz="1200" b="1" dirty="0">
                <a:solidFill>
                  <a:srgbClr val="A8246F"/>
                </a:solidFill>
              </a:rPr>
              <a:t>сочинения - орфографический словарь</a:t>
            </a:r>
            <a:r>
              <a:rPr lang="ru-RU" sz="1200" b="1" dirty="0">
                <a:solidFill>
                  <a:srgbClr val="002060"/>
                </a:solidFill>
              </a:rPr>
              <a:t>, выданный по месту проведения итогового сочинения; для участников итогового </a:t>
            </a:r>
            <a:r>
              <a:rPr lang="ru-RU" sz="1200" b="1" dirty="0">
                <a:solidFill>
                  <a:srgbClr val="A8246F"/>
                </a:solidFill>
              </a:rPr>
              <a:t>изложения - орфографический и толковый словари</a:t>
            </a:r>
            <a:r>
              <a:rPr lang="ru-RU" sz="1200" b="1" dirty="0">
                <a:solidFill>
                  <a:srgbClr val="002060"/>
                </a:solidFill>
              </a:rPr>
              <a:t>, выданные по месту проведения итогового изложения</a:t>
            </a:r>
            <a:r>
              <a:rPr lang="ru-RU" sz="1200" dirty="0">
                <a:solidFill>
                  <a:srgbClr val="002060"/>
                </a:solidFill>
              </a:rPr>
              <a:t>;</a:t>
            </a:r>
          </a:p>
          <a:p>
            <a:pPr lvl="0" algn="just">
              <a:spcAft>
                <a:spcPts val="600"/>
              </a:spcAft>
              <a:defRPr/>
            </a:pPr>
            <a:r>
              <a:rPr lang="ru-RU" sz="1200" dirty="0">
                <a:solidFill>
                  <a:srgbClr val="002060"/>
                </a:solidFill>
              </a:rPr>
              <a:t>4)	</a:t>
            </a:r>
            <a:r>
              <a:rPr lang="ru-RU" sz="1200" b="1" dirty="0">
                <a:solidFill>
                  <a:srgbClr val="002060"/>
                </a:solidFill>
              </a:rPr>
              <a:t>листы бумаги для черновиков </a:t>
            </a:r>
            <a:r>
              <a:rPr lang="ru-RU" sz="1200" dirty="0">
                <a:solidFill>
                  <a:srgbClr val="002060"/>
                </a:solidFill>
              </a:rPr>
              <a:t>(далее - черновики), выданные по месту проведения итогового сочинения (изложения);</a:t>
            </a:r>
          </a:p>
          <a:p>
            <a:pPr lvl="0" algn="just">
              <a:spcAft>
                <a:spcPts val="600"/>
              </a:spcAft>
              <a:defRPr/>
            </a:pPr>
            <a:r>
              <a:rPr lang="ru-RU" sz="1200" dirty="0">
                <a:solidFill>
                  <a:srgbClr val="002060"/>
                </a:solidFill>
              </a:rPr>
              <a:t>5)	лекарства (при необходимости);</a:t>
            </a:r>
          </a:p>
          <a:p>
            <a:pPr lvl="0" algn="just">
              <a:spcAft>
                <a:spcPts val="600"/>
              </a:spcAft>
              <a:defRPr/>
            </a:pPr>
            <a:r>
              <a:rPr lang="ru-RU" sz="1200" dirty="0">
                <a:solidFill>
                  <a:srgbClr val="002060"/>
                </a:solidFill>
              </a:rPr>
              <a:t>6)	продукты питания для дополнительного приема пищи (перекус), бутилированная питьевая вода при условии, что упаковка указанных продуктов питания и воды, а также их потребление не будут отвлекать других участников итогового сочинения (изложения) от написания ими итогового сочинения (изложения) (при необходимости);</a:t>
            </a:r>
          </a:p>
          <a:p>
            <a:pPr lvl="0" algn="just">
              <a:spcAft>
                <a:spcPts val="600"/>
              </a:spcAft>
              <a:defRPr/>
            </a:pPr>
            <a:r>
              <a:rPr lang="ru-RU" sz="1200" dirty="0">
                <a:solidFill>
                  <a:srgbClr val="002060"/>
                </a:solidFill>
              </a:rPr>
              <a:t>7)	для участников итогового сочинения (изложения) с ограниченными возможностями здоровья, участников итогового сочинения (изложения) - </a:t>
            </a:r>
            <a:r>
              <a:rPr lang="ru-RU" sz="1200" dirty="0" smtClean="0">
                <a:solidFill>
                  <a:srgbClr val="002060"/>
                </a:solidFill>
              </a:rPr>
              <a:t>детей-инвалидов </a:t>
            </a:r>
            <a:r>
              <a:rPr lang="ru-RU" sz="1200" dirty="0">
                <a:solidFill>
                  <a:srgbClr val="002060"/>
                </a:solidFill>
              </a:rPr>
              <a:t>и инвалидов - специальные технические средства (при необходимости</a:t>
            </a:r>
            <a:r>
              <a:rPr lang="ru-RU" sz="1200" dirty="0" smtClean="0">
                <a:solidFill>
                  <a:srgbClr val="002060"/>
                </a:solidFill>
              </a:rPr>
              <a:t>).</a:t>
            </a:r>
            <a:endParaRPr lang="ru-RU" sz="1200" dirty="0">
              <a:solidFill>
                <a:srgbClr val="002060"/>
              </a:solidFill>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975709824"/>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496389" y="63729"/>
            <a:ext cx="8436271" cy="400110"/>
          </a:xfrm>
          <a:prstGeom prst="rect">
            <a:avLst/>
          </a:prstGeom>
          <a:noFill/>
        </p:spPr>
        <p:txBody>
          <a:bodyPr wrap="square" rtlCol="0">
            <a:spAutoFit/>
          </a:bodyPr>
          <a:lstStyle/>
          <a:p>
            <a:pPr lvl="0" algn="ctr" defTabSz="914378">
              <a:defRPr/>
            </a:pPr>
            <a:r>
              <a:rPr lang="ru-RU" sz="2000" b="1" dirty="0">
                <a:solidFill>
                  <a:srgbClr val="002060"/>
                </a:solidFill>
                <a:effectLst>
                  <a:outerShdw blurRad="38100" dist="38100" dir="2700000" algn="tl">
                    <a:srgbClr val="000000">
                      <a:alpha val="43137"/>
                    </a:srgbClr>
                  </a:outerShdw>
                </a:effectLst>
              </a:rPr>
              <a:t>Приказ от 04 апреля 2023 г. № 233/552 </a:t>
            </a: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Прямоугольник 4"/>
          <p:cNvSpPr/>
          <p:nvPr/>
        </p:nvSpPr>
        <p:spPr>
          <a:xfrm>
            <a:off x="588818" y="641214"/>
            <a:ext cx="8416637" cy="4508927"/>
          </a:xfrm>
          <a:prstGeom prst="rect">
            <a:avLst/>
          </a:prstGeom>
        </p:spPr>
        <p:txBody>
          <a:bodyPr wrap="square">
            <a:spAutoFit/>
          </a:bodyPr>
          <a:lstStyle/>
          <a:p>
            <a:pPr lvl="0" algn="just">
              <a:spcAft>
                <a:spcPts val="600"/>
              </a:spcAft>
              <a:defRPr/>
            </a:pPr>
            <a:r>
              <a:rPr lang="ru-RU" sz="1100" dirty="0">
                <a:solidFill>
                  <a:srgbClr val="002060"/>
                </a:solidFill>
              </a:rPr>
              <a:t>III. Итоговое сочинение (изложение)</a:t>
            </a:r>
          </a:p>
          <a:p>
            <a:pPr lvl="0" algn="just">
              <a:spcAft>
                <a:spcPts val="600"/>
              </a:spcAft>
              <a:defRPr/>
            </a:pPr>
            <a:r>
              <a:rPr lang="ru-RU" sz="1100" dirty="0" smtClean="0">
                <a:solidFill>
                  <a:srgbClr val="002060"/>
                </a:solidFill>
              </a:rPr>
              <a:t>28</a:t>
            </a:r>
            <a:r>
              <a:rPr lang="ru-RU" sz="1100" dirty="0">
                <a:solidFill>
                  <a:srgbClr val="002060"/>
                </a:solidFill>
              </a:rPr>
              <a:t>.	</a:t>
            </a:r>
            <a:r>
              <a:rPr lang="ru-RU" sz="1100" b="1" dirty="0">
                <a:solidFill>
                  <a:srgbClr val="002060"/>
                </a:solidFill>
              </a:rPr>
              <a:t>Во время проведения итогового сочинения (изложения) запрещается:</a:t>
            </a:r>
          </a:p>
          <a:p>
            <a:pPr lvl="0" algn="just">
              <a:spcAft>
                <a:spcPts val="600"/>
              </a:spcAft>
              <a:defRPr/>
            </a:pPr>
            <a:r>
              <a:rPr lang="ru-RU" sz="1100" dirty="0">
                <a:solidFill>
                  <a:srgbClr val="002060"/>
                </a:solidFill>
              </a:rPr>
              <a:t>1)	участникам итогового сочинения (изложения) - иметь при себе средства связи, фото-, аудио- и видеоаппаратуру,</a:t>
            </a:r>
            <a:r>
              <a:rPr lang="ru-RU" sz="1100" b="1" dirty="0">
                <a:solidFill>
                  <a:srgbClr val="002060"/>
                </a:solidFill>
              </a:rPr>
              <a:t> справочные материалы, письменные заметки и иные средства хранения и передачи информации, собственные орфографические и (или) толковые словари, пользоваться текстами литературного материала (художественными произведениями, дневниками, мемуарами, публицистикой, другими литературными источниками);</a:t>
            </a:r>
          </a:p>
          <a:p>
            <a:pPr lvl="0" algn="just">
              <a:spcAft>
                <a:spcPts val="600"/>
              </a:spcAft>
              <a:defRPr/>
            </a:pPr>
            <a:r>
              <a:rPr lang="ru-RU" sz="1100" dirty="0">
                <a:solidFill>
                  <a:srgbClr val="002060"/>
                </a:solidFill>
              </a:rPr>
              <a:t>2)	членам комиссии по проведению итогового сочинения (изложения) - иметь при себе средства связи, фото-, аудио- и видеоаппаратуру, справочные материалы, письменные заметки и иные средства хранения и передачи информации, оказывать содействие участникам итогового сочинения (изложения).</a:t>
            </a:r>
          </a:p>
          <a:p>
            <a:pPr lvl="0" algn="just">
              <a:spcAft>
                <a:spcPts val="600"/>
              </a:spcAft>
              <a:defRPr/>
            </a:pPr>
            <a:r>
              <a:rPr lang="ru-RU" sz="1100" dirty="0">
                <a:solidFill>
                  <a:srgbClr val="002060"/>
                </a:solidFill>
              </a:rPr>
              <a:t>Участники итогового сочинения (изложения), нарушившие требования, установленные подпунктом 1 настоящего пункта, </a:t>
            </a:r>
            <a:r>
              <a:rPr lang="ru-RU" sz="1100" b="1" dirty="0">
                <a:solidFill>
                  <a:srgbClr val="002060"/>
                </a:solidFill>
              </a:rPr>
              <a:t>удаляются</a:t>
            </a:r>
            <a:r>
              <a:rPr lang="ru-RU" sz="1100" dirty="0">
                <a:solidFill>
                  <a:srgbClr val="002060"/>
                </a:solidFill>
              </a:rPr>
              <a:t> с итогового сочинения (изложения) членом комиссии по проведению итогового сочинения (изложения). </a:t>
            </a:r>
          </a:p>
          <a:p>
            <a:pPr lvl="0" algn="just">
              <a:spcAft>
                <a:spcPts val="600"/>
              </a:spcAft>
              <a:defRPr/>
            </a:pPr>
            <a:r>
              <a:rPr lang="ru-RU" sz="1100" dirty="0" smtClean="0">
                <a:solidFill>
                  <a:srgbClr val="002060"/>
                </a:solidFill>
              </a:rPr>
              <a:t>30</a:t>
            </a:r>
            <a:r>
              <a:rPr lang="ru-RU" sz="1100" dirty="0">
                <a:solidFill>
                  <a:srgbClr val="002060"/>
                </a:solidFill>
              </a:rPr>
              <a:t>.	К написанию итогового сочинения (изложения) </a:t>
            </a:r>
            <a:r>
              <a:rPr lang="ru-RU" sz="1100" b="1" dirty="0">
                <a:solidFill>
                  <a:srgbClr val="002060"/>
                </a:solidFill>
              </a:rPr>
              <a:t>в дополнительные даты в текущем учебном году </a:t>
            </a:r>
            <a:r>
              <a:rPr lang="ru-RU" sz="1100" dirty="0">
                <a:solidFill>
                  <a:srgbClr val="002060"/>
                </a:solidFill>
              </a:rPr>
              <a:t>(в первую среду февраля и вторую среду апреля) </a:t>
            </a:r>
            <a:r>
              <a:rPr lang="ru-RU" sz="1100" b="1" dirty="0">
                <a:solidFill>
                  <a:srgbClr val="002060"/>
                </a:solidFill>
              </a:rPr>
              <a:t>допускаются:</a:t>
            </a:r>
          </a:p>
          <a:p>
            <a:pPr lvl="0" algn="just">
              <a:spcAft>
                <a:spcPts val="600"/>
              </a:spcAft>
              <a:defRPr/>
            </a:pPr>
            <a:r>
              <a:rPr lang="ru-RU" sz="1100" dirty="0">
                <a:solidFill>
                  <a:srgbClr val="002060"/>
                </a:solidFill>
              </a:rPr>
              <a:t>1)	участники итогового сочинения (изложения) (за исключением лиц, указанных в пункте 24 Порядка), получившие по итоговому сочинению (изложению) неудовлетворительный результат («незачет»);</a:t>
            </a:r>
          </a:p>
          <a:p>
            <a:pPr lvl="0" algn="just">
              <a:spcAft>
                <a:spcPts val="600"/>
              </a:spcAft>
              <a:defRPr/>
            </a:pPr>
            <a:r>
              <a:rPr lang="ru-RU" sz="1100" dirty="0">
                <a:solidFill>
                  <a:srgbClr val="002060"/>
                </a:solidFill>
              </a:rPr>
              <a:t>2)	участники итогового сочинения (изложения) (за исключением лиц, указанных в пункте 24 Порядка), удаленные с итогового сочинения (изложения) за нарушение требований, установленных подпунктом 1 пункта 28 Порядка;</a:t>
            </a:r>
          </a:p>
          <a:p>
            <a:pPr lvl="0" algn="just">
              <a:spcAft>
                <a:spcPts val="600"/>
              </a:spcAft>
              <a:defRPr/>
            </a:pPr>
            <a:r>
              <a:rPr lang="ru-RU" sz="1100" dirty="0">
                <a:solidFill>
                  <a:srgbClr val="002060"/>
                </a:solidFill>
              </a:rPr>
              <a:t>3)	участники итогового сочинения (изложения), не явившиеся на итоговое сочинение (изложение) по уважительным причинам (болезнь или иные обстоятельства), подтвержденным документально;</a:t>
            </a:r>
          </a:p>
          <a:p>
            <a:pPr lvl="0" algn="just">
              <a:spcAft>
                <a:spcPts val="600"/>
              </a:spcAft>
              <a:defRPr/>
            </a:pPr>
            <a:r>
              <a:rPr lang="ru-RU" sz="1100" dirty="0">
                <a:solidFill>
                  <a:srgbClr val="002060"/>
                </a:solidFill>
              </a:rPr>
              <a:t>4)	участники итогового сочинения (изложения), не завершившие написание итогового сочинения (изложения) по уважительным причинам (болезнь или иные обстоятельства), подтвержденным документально.</a:t>
            </a: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4195879415"/>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496389" y="63729"/>
            <a:ext cx="8436271" cy="400110"/>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Arial"/>
                <a:ea typeface="+mn-ea"/>
                <a:cs typeface="+mn-cs"/>
              </a:rPr>
              <a:t>Нормативно-правовые акты</a:t>
            </a:r>
            <a:endParaRPr kumimoji="0" lang="ru-RU"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mn-cs"/>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5" name="Прямоугольник 4"/>
          <p:cNvSpPr/>
          <p:nvPr/>
        </p:nvSpPr>
        <p:spPr>
          <a:xfrm>
            <a:off x="768929" y="1173741"/>
            <a:ext cx="8226077" cy="3154710"/>
          </a:xfrm>
          <a:prstGeom prst="rect">
            <a:avLst/>
          </a:prstGeom>
        </p:spPr>
        <p:txBody>
          <a:bodyPr wrap="square">
            <a:spAutoFit/>
          </a:bodyPr>
          <a:lstStyle/>
          <a:p>
            <a:pPr algn="just">
              <a:spcAft>
                <a:spcPts val="1200"/>
              </a:spcAft>
              <a:defRPr/>
            </a:pPr>
            <a:r>
              <a:rPr lang="ru-RU" sz="1400" dirty="0" smtClean="0">
                <a:solidFill>
                  <a:srgbClr val="002060"/>
                </a:solidFill>
              </a:rPr>
              <a:t>Письма </a:t>
            </a:r>
            <a:r>
              <a:rPr lang="ru-RU" sz="1400" dirty="0">
                <a:solidFill>
                  <a:srgbClr val="002060"/>
                </a:solidFill>
              </a:rPr>
              <a:t>Федеральной службы по надзору в сфере образования и </a:t>
            </a:r>
            <a:r>
              <a:rPr lang="ru-RU" sz="1400" dirty="0" smtClean="0">
                <a:solidFill>
                  <a:srgbClr val="002060"/>
                </a:solidFill>
              </a:rPr>
              <a:t>науки:  </a:t>
            </a:r>
          </a:p>
          <a:p>
            <a:pPr marL="285750" indent="-285750" algn="just">
              <a:spcAft>
                <a:spcPts val="1200"/>
              </a:spcAft>
              <a:buFont typeface="Wingdings" panose="05000000000000000000" pitchFamily="2" charset="2"/>
              <a:buChar char="Ø"/>
              <a:defRPr/>
            </a:pPr>
            <a:r>
              <a:rPr lang="ru-RU" sz="1400" b="1" dirty="0" smtClean="0">
                <a:solidFill>
                  <a:srgbClr val="002060"/>
                </a:solidFill>
              </a:rPr>
              <a:t>от 14.10.2024 </a:t>
            </a:r>
            <a:r>
              <a:rPr lang="ru-RU" sz="1400" b="1" dirty="0">
                <a:solidFill>
                  <a:srgbClr val="002060"/>
                </a:solidFill>
              </a:rPr>
              <a:t>№ 04-323 </a:t>
            </a:r>
            <a:r>
              <a:rPr lang="ru-RU" sz="1400" dirty="0" smtClean="0">
                <a:solidFill>
                  <a:srgbClr val="002060"/>
                </a:solidFill>
              </a:rPr>
              <a:t>о </a:t>
            </a:r>
            <a:r>
              <a:rPr lang="ru-RU" sz="1400" dirty="0">
                <a:solidFill>
                  <a:srgbClr val="002060"/>
                </a:solidFill>
              </a:rPr>
              <a:t>направлении методических рекомендаций по проведению итогового сочинения (изложения) в </a:t>
            </a:r>
            <a:r>
              <a:rPr lang="ru-RU" sz="1400" dirty="0" smtClean="0">
                <a:solidFill>
                  <a:srgbClr val="002060"/>
                </a:solidFill>
              </a:rPr>
              <a:t>2024/2025  </a:t>
            </a:r>
            <a:r>
              <a:rPr lang="ru-RU" sz="1400" dirty="0">
                <a:solidFill>
                  <a:srgbClr val="002060"/>
                </a:solidFill>
              </a:rPr>
              <a:t>учебном году </a:t>
            </a:r>
            <a:endParaRPr lang="ru-RU" sz="1400" dirty="0" smtClean="0">
              <a:solidFill>
                <a:srgbClr val="002060"/>
              </a:solidFill>
            </a:endParaRPr>
          </a:p>
          <a:p>
            <a:pPr marL="285750" indent="-285750" algn="just">
              <a:spcAft>
                <a:spcPts val="1200"/>
              </a:spcAft>
              <a:buFont typeface="Wingdings" panose="05000000000000000000" pitchFamily="2" charset="2"/>
              <a:buChar char="Ø"/>
              <a:defRPr/>
            </a:pPr>
            <a:r>
              <a:rPr lang="ru-RU" sz="1400" b="1" dirty="0" smtClean="0">
                <a:solidFill>
                  <a:srgbClr val="002060"/>
                </a:solidFill>
              </a:rPr>
              <a:t>от 16.10.2024 № 10-708 </a:t>
            </a:r>
            <a:r>
              <a:rPr lang="ru-RU" sz="1400" dirty="0" smtClean="0">
                <a:solidFill>
                  <a:srgbClr val="002060"/>
                </a:solidFill>
              </a:rPr>
              <a:t>о </a:t>
            </a:r>
            <a:r>
              <a:rPr lang="ru-RU" sz="1400" dirty="0">
                <a:solidFill>
                  <a:srgbClr val="002060"/>
                </a:solidFill>
              </a:rPr>
              <a:t>направлении графика внесения сведений об итоговом сочинении (изложении) в региональные информационные системы обеспечения проведения государственной итоговой аттестации обучающихся, освоивших основные образовательные программы основного общего и среднего общего образования, проверки и обработки итогового сочинения (изложения) на </a:t>
            </a:r>
            <a:r>
              <a:rPr lang="ru-RU" sz="1400" dirty="0" smtClean="0">
                <a:solidFill>
                  <a:srgbClr val="002060"/>
                </a:solidFill>
              </a:rPr>
              <a:t>2024/2025 </a:t>
            </a:r>
            <a:r>
              <a:rPr lang="ru-RU" sz="1400" dirty="0">
                <a:solidFill>
                  <a:srgbClr val="002060"/>
                </a:solidFill>
              </a:rPr>
              <a:t>учебный </a:t>
            </a:r>
            <a:r>
              <a:rPr lang="ru-RU" sz="1400" dirty="0" smtClean="0">
                <a:solidFill>
                  <a:srgbClr val="002060"/>
                </a:solidFill>
              </a:rPr>
              <a:t>год</a:t>
            </a:r>
          </a:p>
          <a:p>
            <a:pPr algn="just">
              <a:spcAft>
                <a:spcPts val="1200"/>
              </a:spcAft>
              <a:defRPr/>
            </a:pPr>
            <a:endParaRPr lang="ru-RU" sz="1400" dirty="0" smtClean="0">
              <a:solidFill>
                <a:srgbClr val="002060"/>
              </a:solidFill>
            </a:endParaRPr>
          </a:p>
          <a:p>
            <a:pPr marL="285750" marR="0" lvl="0" indent="-285750" algn="just" defTabSz="6858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ru-RU" sz="1400" b="0" i="0" u="none" strike="noStrike" kern="1200" cap="none" spc="0" normalizeH="0" baseline="0" noProof="0" dirty="0" smtClean="0">
                <a:ln>
                  <a:noFill/>
                </a:ln>
                <a:solidFill>
                  <a:srgbClr val="002060"/>
                </a:solidFill>
                <a:effectLst/>
                <a:uLnTx/>
                <a:uFillTx/>
                <a:latin typeface="Arial"/>
              </a:rPr>
              <a:t>Региональные приказы на основании «Методических рекомендаций»</a:t>
            </a:r>
          </a:p>
          <a:p>
            <a:pPr lvl="0" algn="ctr">
              <a:spcAft>
                <a:spcPts val="600"/>
              </a:spcAft>
              <a:defRPr/>
            </a:pPr>
            <a:r>
              <a:rPr lang="en-US" sz="1400" dirty="0">
                <a:solidFill>
                  <a:srgbClr val="A8246F"/>
                </a:solidFill>
              </a:rPr>
              <a:t>https://</a:t>
            </a:r>
            <a:r>
              <a:rPr lang="en-US" sz="1400" dirty="0" smtClean="0">
                <a:solidFill>
                  <a:srgbClr val="A8246F"/>
                </a:solidFill>
              </a:rPr>
              <a:t>mon.tatarstan.ru/itogovoe-sochinenie-202</a:t>
            </a:r>
            <a:r>
              <a:rPr lang="ru-RU" sz="1400" dirty="0" smtClean="0">
                <a:solidFill>
                  <a:srgbClr val="A8246F"/>
                </a:solidFill>
              </a:rPr>
              <a:t>4</a:t>
            </a:r>
            <a:r>
              <a:rPr lang="en-US" sz="1400" dirty="0" smtClean="0">
                <a:solidFill>
                  <a:srgbClr val="A8246F"/>
                </a:solidFill>
              </a:rPr>
              <a:t>-202</a:t>
            </a:r>
            <a:r>
              <a:rPr lang="ru-RU" sz="1400" dirty="0" smtClean="0">
                <a:solidFill>
                  <a:srgbClr val="A8246F"/>
                </a:solidFill>
              </a:rPr>
              <a:t>5</a:t>
            </a:r>
            <a:r>
              <a:rPr lang="en-US" sz="1400" dirty="0" smtClean="0">
                <a:solidFill>
                  <a:srgbClr val="A8246F"/>
                </a:solidFill>
              </a:rPr>
              <a:t>-uchebniy-god.htm</a:t>
            </a:r>
            <a:endParaRPr kumimoji="0" lang="ru-RU" sz="1400" b="0" i="0" u="none" strike="noStrike" kern="1200" cap="none" spc="0" normalizeH="0" baseline="0" noProof="0" dirty="0">
              <a:ln>
                <a:noFill/>
              </a:ln>
              <a:solidFill>
                <a:srgbClr val="A8246F"/>
              </a:solidFill>
              <a:effectLst/>
              <a:uLnTx/>
              <a:uFillTx/>
              <a:latin typeface="Arial"/>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596247376"/>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496389" y="63729"/>
            <a:ext cx="8436271" cy="400110"/>
          </a:xfrm>
          <a:prstGeom prst="rect">
            <a:avLst/>
          </a:prstGeom>
          <a:noFill/>
        </p:spPr>
        <p:txBody>
          <a:bodyPr wrap="square" rtlCol="0">
            <a:spAutoFit/>
          </a:bodyPr>
          <a:lstStyle/>
          <a:p>
            <a:pPr lvl="0" algn="ctr" defTabSz="914378">
              <a:defRPr/>
            </a:pPr>
            <a:r>
              <a:rPr lang="ru-RU" sz="2000" b="1" dirty="0">
                <a:solidFill>
                  <a:srgbClr val="002060"/>
                </a:solidFill>
                <a:effectLst>
                  <a:outerShdw blurRad="38100" dist="38100" dir="2700000" algn="tl">
                    <a:srgbClr val="000000">
                      <a:alpha val="43137"/>
                    </a:srgbClr>
                  </a:outerShdw>
                </a:effectLst>
              </a:rPr>
              <a:t>Нормативно-правовые акты</a:t>
            </a: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7" name="Прямоугольник 6"/>
          <p:cNvSpPr/>
          <p:nvPr/>
        </p:nvSpPr>
        <p:spPr>
          <a:xfrm>
            <a:off x="994005" y="1225045"/>
            <a:ext cx="7938655" cy="3093154"/>
          </a:xfrm>
          <a:prstGeom prst="rect">
            <a:avLst/>
          </a:prstGeom>
        </p:spPr>
        <p:txBody>
          <a:bodyPr wrap="square">
            <a:spAutoFit/>
          </a:bodyPr>
          <a:lstStyle/>
          <a:p>
            <a:pPr marL="285750" indent="-285750" algn="just">
              <a:buFont typeface="Wingdings" panose="05000000000000000000" pitchFamily="2" charset="2"/>
              <a:buChar char="Ø"/>
            </a:pPr>
            <a:r>
              <a:rPr lang="ru-RU" dirty="0">
                <a:solidFill>
                  <a:srgbClr val="002060"/>
                </a:solidFill>
              </a:rPr>
              <a:t>Приказ Министерства образования и науки Республики Татарстан </a:t>
            </a:r>
            <a:endParaRPr lang="ru-RU" dirty="0" smtClean="0">
              <a:solidFill>
                <a:srgbClr val="002060"/>
              </a:solidFill>
            </a:endParaRPr>
          </a:p>
          <a:p>
            <a:pPr algn="just"/>
            <a:r>
              <a:rPr lang="ru-RU" b="1" dirty="0" smtClean="0">
                <a:solidFill>
                  <a:srgbClr val="002060"/>
                </a:solidFill>
              </a:rPr>
              <a:t>от </a:t>
            </a:r>
            <a:r>
              <a:rPr lang="ru-RU" b="1" dirty="0">
                <a:solidFill>
                  <a:srgbClr val="002060"/>
                </a:solidFill>
              </a:rPr>
              <a:t>21.10.2024 № под-1773/24 </a:t>
            </a:r>
            <a:r>
              <a:rPr lang="ru-RU" dirty="0">
                <a:solidFill>
                  <a:srgbClr val="002060"/>
                </a:solidFill>
              </a:rPr>
              <a:t>«Об утверждении графика внесения сведений об итоговом сочинении (изложении) в 2024/2025 учебном году», </a:t>
            </a:r>
            <a:endParaRPr lang="ru-RU" dirty="0" smtClean="0">
              <a:solidFill>
                <a:srgbClr val="002060"/>
              </a:solidFill>
            </a:endParaRPr>
          </a:p>
          <a:p>
            <a:pPr algn="just"/>
            <a:endParaRPr lang="ru-RU" dirty="0">
              <a:solidFill>
                <a:srgbClr val="002060"/>
              </a:solidFill>
            </a:endParaRPr>
          </a:p>
          <a:p>
            <a:pPr marL="285750" indent="-285750" algn="just">
              <a:buFont typeface="Wingdings" panose="05000000000000000000" pitchFamily="2" charset="2"/>
              <a:buChar char="Ø"/>
            </a:pPr>
            <a:r>
              <a:rPr lang="ru-RU" dirty="0" smtClean="0">
                <a:solidFill>
                  <a:srgbClr val="002060"/>
                </a:solidFill>
              </a:rPr>
              <a:t>Приказ </a:t>
            </a:r>
            <a:r>
              <a:rPr lang="ru-RU" dirty="0">
                <a:solidFill>
                  <a:srgbClr val="002060"/>
                </a:solidFill>
              </a:rPr>
              <a:t>Министерства образования и науки Республики Татарстан </a:t>
            </a:r>
            <a:endParaRPr lang="ru-RU" dirty="0" smtClean="0">
              <a:solidFill>
                <a:srgbClr val="002060"/>
              </a:solidFill>
            </a:endParaRPr>
          </a:p>
          <a:p>
            <a:pPr algn="just"/>
            <a:r>
              <a:rPr lang="ru-RU" b="1" dirty="0" smtClean="0">
                <a:solidFill>
                  <a:srgbClr val="002060"/>
                </a:solidFill>
              </a:rPr>
              <a:t>от </a:t>
            </a:r>
            <a:r>
              <a:rPr lang="ru-RU" b="1" dirty="0">
                <a:solidFill>
                  <a:srgbClr val="002060"/>
                </a:solidFill>
              </a:rPr>
              <a:t>25.10.2024 № под-1784/24 </a:t>
            </a:r>
            <a:r>
              <a:rPr lang="ru-RU" dirty="0">
                <a:solidFill>
                  <a:srgbClr val="002060"/>
                </a:solidFill>
              </a:rPr>
              <a:t>«Об утверждении инструкций по организации и проведению итогового сочинения (изложения) в 2024/2025 учебном году»</a:t>
            </a:r>
            <a:r>
              <a:rPr lang="ru-RU" dirty="0" smtClean="0">
                <a:solidFill>
                  <a:srgbClr val="002060"/>
                </a:solidFill>
              </a:rPr>
              <a:t>, </a:t>
            </a:r>
          </a:p>
          <a:p>
            <a:pPr algn="just"/>
            <a:endParaRPr lang="ru-RU" dirty="0">
              <a:solidFill>
                <a:srgbClr val="002060"/>
              </a:solidFill>
            </a:endParaRPr>
          </a:p>
          <a:p>
            <a:pPr marL="285750" indent="-285750" algn="just">
              <a:buFont typeface="Wingdings" panose="05000000000000000000" pitchFamily="2" charset="2"/>
              <a:buChar char="Ø"/>
            </a:pPr>
            <a:r>
              <a:rPr lang="ru-RU" dirty="0" smtClean="0">
                <a:solidFill>
                  <a:srgbClr val="002060"/>
                </a:solidFill>
              </a:rPr>
              <a:t>Приказ </a:t>
            </a:r>
            <a:r>
              <a:rPr lang="ru-RU" dirty="0">
                <a:solidFill>
                  <a:srgbClr val="002060"/>
                </a:solidFill>
              </a:rPr>
              <a:t>Министерства образования и науки Республики Татарстан</a:t>
            </a:r>
            <a:r>
              <a:rPr lang="ru-RU" b="1" dirty="0">
                <a:solidFill>
                  <a:srgbClr val="002060"/>
                </a:solidFill>
              </a:rPr>
              <a:t> </a:t>
            </a:r>
            <a:endParaRPr lang="ru-RU" b="1" dirty="0" smtClean="0">
              <a:solidFill>
                <a:srgbClr val="002060"/>
              </a:solidFill>
            </a:endParaRPr>
          </a:p>
          <a:p>
            <a:pPr algn="just"/>
            <a:r>
              <a:rPr lang="ru-RU" b="1" dirty="0" smtClean="0">
                <a:solidFill>
                  <a:srgbClr val="002060"/>
                </a:solidFill>
              </a:rPr>
              <a:t>от 25.11.2024 № под-1963/24 </a:t>
            </a:r>
            <a:r>
              <a:rPr lang="ru-RU" dirty="0" smtClean="0">
                <a:solidFill>
                  <a:srgbClr val="002060"/>
                </a:solidFill>
              </a:rPr>
              <a:t>«О </a:t>
            </a:r>
            <a:r>
              <a:rPr lang="ru-RU" dirty="0">
                <a:solidFill>
                  <a:srgbClr val="002060"/>
                </a:solidFill>
              </a:rPr>
              <a:t>проведении итогового сочинения (изложения) 4 декабря </a:t>
            </a:r>
            <a:r>
              <a:rPr lang="ru-RU" dirty="0" smtClean="0">
                <a:solidFill>
                  <a:srgbClr val="002060"/>
                </a:solidFill>
              </a:rPr>
              <a:t>2024 года»</a:t>
            </a:r>
          </a:p>
          <a:p>
            <a:pPr marL="285750" indent="-285750" algn="just">
              <a:buFont typeface="Wingdings" panose="05000000000000000000" pitchFamily="2" charset="2"/>
              <a:buChar char="Ø"/>
            </a:pPr>
            <a:endParaRPr lang="ru-RU" dirty="0">
              <a:solidFill>
                <a:srgbClr val="002060"/>
              </a:solidFill>
            </a:endParaRPr>
          </a:p>
          <a:p>
            <a:pPr algn="just"/>
            <a:endParaRPr lang="ru-RU" sz="1100" dirty="0" smtClean="0">
              <a:hlinkClick r:id="rId2"/>
            </a:endParaRPr>
          </a:p>
          <a:p>
            <a:pPr algn="just"/>
            <a:r>
              <a:rPr lang="ru-RU" sz="1100" dirty="0" smtClean="0">
                <a:hlinkClick r:id="rId2"/>
              </a:rPr>
              <a:t>Министерства </a:t>
            </a:r>
            <a:r>
              <a:rPr lang="ru-RU" sz="1100" dirty="0">
                <a:hlinkClick r:id="rId2"/>
              </a:rPr>
              <a:t>Республики Татарстан</a:t>
            </a:r>
            <a:r>
              <a:rPr lang="ru-RU" sz="1100" dirty="0"/>
              <a:t>  </a:t>
            </a:r>
            <a:r>
              <a:rPr lang="ru-RU" sz="1100" dirty="0">
                <a:hlinkClick r:id="rId3"/>
              </a:rPr>
              <a:t>Министерство образования и науки Республики Татарстан</a:t>
            </a:r>
            <a:r>
              <a:rPr lang="ru-RU" sz="1100" dirty="0"/>
              <a:t>  </a:t>
            </a:r>
            <a:r>
              <a:rPr lang="ru-RU" sz="1100" dirty="0">
                <a:hlinkClick r:id="rId4"/>
              </a:rPr>
              <a:t>Общее образование</a:t>
            </a:r>
            <a:r>
              <a:rPr lang="ru-RU" sz="1100" dirty="0"/>
              <a:t>  </a:t>
            </a:r>
            <a:r>
              <a:rPr lang="ru-RU" sz="1100" dirty="0">
                <a:hlinkClick r:id="rId5"/>
              </a:rPr>
              <a:t>Общее образование (ЕГЭ и ОГЭ)</a:t>
            </a:r>
            <a:r>
              <a:rPr lang="ru-RU" sz="1100" dirty="0"/>
              <a:t>  </a:t>
            </a:r>
            <a:r>
              <a:rPr lang="ru-RU" sz="1100" dirty="0">
                <a:hlinkClick r:id="rId6"/>
              </a:rPr>
              <a:t>Итоговое сочинение</a:t>
            </a:r>
            <a:r>
              <a:rPr lang="ru-RU" sz="1100" dirty="0"/>
              <a:t>  Итоговое сочинение </a:t>
            </a:r>
            <a:r>
              <a:rPr lang="ru-RU" sz="1100" dirty="0" smtClean="0"/>
              <a:t>202</a:t>
            </a:r>
            <a:r>
              <a:rPr lang="en-US" sz="1100" dirty="0" smtClean="0"/>
              <a:t>4</a:t>
            </a:r>
            <a:r>
              <a:rPr lang="ru-RU" sz="1100" dirty="0" smtClean="0"/>
              <a:t>/202</a:t>
            </a:r>
            <a:r>
              <a:rPr lang="en-US" sz="1100" dirty="0" smtClean="0"/>
              <a:t>5</a:t>
            </a:r>
            <a:r>
              <a:rPr lang="ru-RU" sz="1100" dirty="0" smtClean="0"/>
              <a:t> </a:t>
            </a:r>
            <a:r>
              <a:rPr lang="ru-RU" sz="1100" dirty="0"/>
              <a:t>учебный год</a:t>
            </a:r>
            <a:endParaRPr lang="ru-RU" sz="1100" dirty="0">
              <a:solidFill>
                <a:srgbClr val="002060"/>
              </a:solidFill>
            </a:endParaRPr>
          </a:p>
        </p:txBody>
      </p:sp>
    </p:spTree>
    <p:extLst>
      <p:ext uri="{BB962C8B-B14F-4D97-AF65-F5344CB8AC3E}">
        <p14:creationId xmlns:p14="http://schemas.microsoft.com/office/powerpoint/2010/main" val="2372667909"/>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630381" y="31401"/>
            <a:ext cx="8368146" cy="954107"/>
          </a:xfrm>
          <a:prstGeom prst="rect">
            <a:avLst/>
          </a:prstGeom>
          <a:noFill/>
        </p:spPr>
        <p:txBody>
          <a:bodyPr wrap="square" rtlCol="0">
            <a:spAutoFit/>
          </a:bodyPr>
          <a:lstStyle/>
          <a:p>
            <a:pPr lvl="0" algn="ctr" defTabSz="914378">
              <a:defRPr/>
            </a:pPr>
            <a:r>
              <a:rPr lang="ru-RU" sz="1800" b="1" dirty="0">
                <a:solidFill>
                  <a:srgbClr val="002060"/>
                </a:solidFill>
                <a:effectLst>
                  <a:outerShdw blurRad="38100" dist="38100" dir="2700000" algn="tl">
                    <a:srgbClr val="000000">
                      <a:alpha val="43137"/>
                    </a:srgbClr>
                  </a:outerShdw>
                </a:effectLst>
              </a:rPr>
              <a:t>Приказ </a:t>
            </a:r>
            <a:r>
              <a:rPr lang="ru-RU" sz="1800" b="1" dirty="0" smtClean="0">
                <a:solidFill>
                  <a:srgbClr val="002060"/>
                </a:solidFill>
                <a:effectLst>
                  <a:outerShdw blurRad="38100" dist="38100" dir="2700000" algn="tl">
                    <a:srgbClr val="000000">
                      <a:alpha val="43137"/>
                    </a:srgbClr>
                  </a:outerShdw>
                </a:effectLst>
              </a:rPr>
              <a:t>МОиН </a:t>
            </a:r>
            <a:r>
              <a:rPr lang="ru-RU" sz="1800" b="1" dirty="0">
                <a:solidFill>
                  <a:srgbClr val="002060"/>
                </a:solidFill>
                <a:effectLst>
                  <a:outerShdw blurRad="38100" dist="38100" dir="2700000" algn="tl">
                    <a:srgbClr val="000000">
                      <a:alpha val="43137"/>
                    </a:srgbClr>
                  </a:outerShdw>
                </a:effectLst>
              </a:rPr>
              <a:t>РТ </a:t>
            </a:r>
            <a:r>
              <a:rPr lang="ru-RU" sz="1800" b="1" dirty="0" smtClean="0">
                <a:solidFill>
                  <a:srgbClr val="002060"/>
                </a:solidFill>
                <a:effectLst>
                  <a:outerShdw blurRad="38100" dist="38100" dir="2700000" algn="tl">
                    <a:srgbClr val="000000">
                      <a:alpha val="43137"/>
                    </a:srgbClr>
                  </a:outerShdw>
                </a:effectLst>
              </a:rPr>
              <a:t>от 21.10.2024 </a:t>
            </a:r>
            <a:r>
              <a:rPr lang="ru-RU" sz="1800" b="1" dirty="0">
                <a:solidFill>
                  <a:srgbClr val="002060"/>
                </a:solidFill>
                <a:effectLst>
                  <a:outerShdw blurRad="38100" dist="38100" dir="2700000" algn="tl">
                    <a:srgbClr val="000000">
                      <a:alpha val="43137"/>
                    </a:srgbClr>
                  </a:outerShdw>
                </a:effectLst>
              </a:rPr>
              <a:t>№ </a:t>
            </a:r>
            <a:r>
              <a:rPr lang="ru-RU" sz="1800" b="1" dirty="0" smtClean="0">
                <a:solidFill>
                  <a:srgbClr val="002060"/>
                </a:solidFill>
                <a:effectLst>
                  <a:outerShdw blurRad="38100" dist="38100" dir="2700000" algn="tl">
                    <a:srgbClr val="000000">
                      <a:alpha val="43137"/>
                    </a:srgbClr>
                  </a:outerShdw>
                </a:effectLst>
              </a:rPr>
              <a:t>под-1773/24 </a:t>
            </a:r>
            <a:r>
              <a:rPr lang="ru-RU" sz="1800" b="1" dirty="0">
                <a:solidFill>
                  <a:srgbClr val="002060"/>
                </a:solidFill>
                <a:effectLst>
                  <a:outerShdw blurRad="38100" dist="38100" dir="2700000" algn="tl">
                    <a:srgbClr val="000000">
                      <a:alpha val="43137"/>
                    </a:srgbClr>
                  </a:outerShdw>
                </a:effectLst>
              </a:rPr>
              <a:t>«Об утверждении графика внесения сведений об итоговом сочинении (изложении) </a:t>
            </a:r>
            <a:endParaRPr lang="ru-RU" sz="1800" b="1" dirty="0" smtClean="0">
              <a:solidFill>
                <a:srgbClr val="002060"/>
              </a:solidFill>
              <a:effectLst>
                <a:outerShdw blurRad="38100" dist="38100" dir="2700000" algn="tl">
                  <a:srgbClr val="000000">
                    <a:alpha val="43137"/>
                  </a:srgbClr>
                </a:outerShdw>
              </a:effectLst>
            </a:endParaRPr>
          </a:p>
          <a:p>
            <a:pPr lvl="0" algn="ctr" defTabSz="914378">
              <a:defRPr/>
            </a:pPr>
            <a:r>
              <a:rPr lang="ru-RU" sz="1800" b="1" dirty="0" smtClean="0">
                <a:solidFill>
                  <a:srgbClr val="002060"/>
                </a:solidFill>
                <a:effectLst>
                  <a:outerShdw blurRad="38100" dist="38100" dir="2700000" algn="tl">
                    <a:srgbClr val="000000">
                      <a:alpha val="43137"/>
                    </a:srgbClr>
                  </a:outerShdw>
                </a:effectLst>
              </a:rPr>
              <a:t>в 2024/2025 </a:t>
            </a:r>
            <a:r>
              <a:rPr lang="ru-RU" sz="1800" b="1" dirty="0">
                <a:solidFill>
                  <a:srgbClr val="002060"/>
                </a:solidFill>
                <a:effectLst>
                  <a:outerShdw blurRad="38100" dist="38100" dir="2700000" algn="tl">
                    <a:srgbClr val="000000">
                      <a:alpha val="43137"/>
                    </a:srgbClr>
                  </a:outerShdw>
                </a:effectLst>
              </a:rPr>
              <a:t>учебном году»</a:t>
            </a: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095696566"/>
              </p:ext>
            </p:extLst>
          </p:nvPr>
        </p:nvGraphicFramePr>
        <p:xfrm>
          <a:off x="872836" y="1028907"/>
          <a:ext cx="7952510" cy="4026461"/>
        </p:xfrm>
        <a:graphic>
          <a:graphicData uri="http://schemas.openxmlformats.org/drawingml/2006/table">
            <a:tbl>
              <a:tblPr firstRow="1" firstCol="1" bandRow="1">
                <a:tableStyleId>{ED083AE6-46FA-4A59-8FB0-9F97EB10719F}</a:tableStyleId>
              </a:tblPr>
              <a:tblGrid>
                <a:gridCol w="861902">
                  <a:extLst>
                    <a:ext uri="{9D8B030D-6E8A-4147-A177-3AD203B41FA5}">
                      <a16:colId xmlns:a16="http://schemas.microsoft.com/office/drawing/2014/main" val="2943568042"/>
                    </a:ext>
                  </a:extLst>
                </a:gridCol>
                <a:gridCol w="3260541">
                  <a:extLst>
                    <a:ext uri="{9D8B030D-6E8A-4147-A177-3AD203B41FA5}">
                      <a16:colId xmlns:a16="http://schemas.microsoft.com/office/drawing/2014/main" val="3822313913"/>
                    </a:ext>
                  </a:extLst>
                </a:gridCol>
                <a:gridCol w="2433415">
                  <a:extLst>
                    <a:ext uri="{9D8B030D-6E8A-4147-A177-3AD203B41FA5}">
                      <a16:colId xmlns:a16="http://schemas.microsoft.com/office/drawing/2014/main" val="745622623"/>
                    </a:ext>
                  </a:extLst>
                </a:gridCol>
                <a:gridCol w="1396652">
                  <a:extLst>
                    <a:ext uri="{9D8B030D-6E8A-4147-A177-3AD203B41FA5}">
                      <a16:colId xmlns:a16="http://schemas.microsoft.com/office/drawing/2014/main" val="239159485"/>
                    </a:ext>
                  </a:extLst>
                </a:gridCol>
              </a:tblGrid>
              <a:tr h="210930">
                <a:tc>
                  <a:txBody>
                    <a:bodyPr/>
                    <a:lstStyle/>
                    <a:p>
                      <a:pPr algn="ctr">
                        <a:lnSpc>
                          <a:spcPct val="107000"/>
                        </a:lnSpc>
                        <a:spcAft>
                          <a:spcPts val="0"/>
                        </a:spcAft>
                      </a:pPr>
                      <a:r>
                        <a:rPr lang="ru-RU" sz="900" dirty="0">
                          <a:effectLst/>
                        </a:rPr>
                        <a:t>Уровень</a:t>
                      </a:r>
                      <a:endParaRPr lang="ru-RU" sz="900" dirty="0">
                        <a:effectLst/>
                        <a:latin typeface="+mn-lt"/>
                        <a:ea typeface="Calibri" panose="020F0502020204030204" pitchFamily="34" charset="0"/>
                      </a:endParaRPr>
                    </a:p>
                  </a:txBody>
                  <a:tcPr marL="22928" marR="22928" marT="0" marB="0"/>
                </a:tc>
                <a:tc>
                  <a:txBody>
                    <a:bodyPr/>
                    <a:lstStyle/>
                    <a:p>
                      <a:pPr algn="ctr">
                        <a:lnSpc>
                          <a:spcPct val="107000"/>
                        </a:lnSpc>
                        <a:spcAft>
                          <a:spcPts val="0"/>
                        </a:spcAft>
                      </a:pPr>
                      <a:r>
                        <a:rPr lang="ru-RU" sz="900" dirty="0">
                          <a:effectLst/>
                        </a:rPr>
                        <a:t>Информация/Мероприятия</a:t>
                      </a:r>
                      <a:endParaRPr lang="ru-RU" sz="900" dirty="0">
                        <a:effectLst/>
                        <a:latin typeface="+mn-lt"/>
                        <a:ea typeface="Calibri" panose="020F0502020204030204" pitchFamily="34" charset="0"/>
                      </a:endParaRPr>
                    </a:p>
                  </a:txBody>
                  <a:tcPr marL="22928" marR="22928" marT="0" marB="0"/>
                </a:tc>
                <a:tc>
                  <a:txBody>
                    <a:bodyPr/>
                    <a:lstStyle/>
                    <a:p>
                      <a:pPr algn="ctr">
                        <a:lnSpc>
                          <a:spcPct val="107000"/>
                        </a:lnSpc>
                        <a:spcAft>
                          <a:spcPts val="0"/>
                        </a:spcAft>
                      </a:pPr>
                      <a:r>
                        <a:rPr lang="ru-RU" sz="900">
                          <a:effectLst/>
                        </a:rPr>
                        <a:t>Периоды</a:t>
                      </a:r>
                      <a:endParaRPr lang="ru-RU" sz="900">
                        <a:effectLst/>
                        <a:latin typeface="+mn-lt"/>
                        <a:ea typeface="Calibri" panose="020F0502020204030204" pitchFamily="34" charset="0"/>
                      </a:endParaRPr>
                    </a:p>
                  </a:txBody>
                  <a:tcPr marL="22928" marR="22928" marT="0" marB="0"/>
                </a:tc>
                <a:tc>
                  <a:txBody>
                    <a:bodyPr/>
                    <a:lstStyle/>
                    <a:p>
                      <a:pPr>
                        <a:lnSpc>
                          <a:spcPct val="107000"/>
                        </a:lnSpc>
                        <a:spcAft>
                          <a:spcPts val="0"/>
                        </a:spcAft>
                      </a:pPr>
                      <a:r>
                        <a:rPr lang="ru-RU" sz="900">
                          <a:effectLst/>
                        </a:rPr>
                        <a:t>Сроки</a:t>
                      </a:r>
                      <a:endParaRPr lang="ru-RU" sz="900">
                        <a:effectLst/>
                        <a:latin typeface="+mn-lt"/>
                        <a:ea typeface="Calibri" panose="020F0502020204030204" pitchFamily="34" charset="0"/>
                      </a:endParaRPr>
                    </a:p>
                  </a:txBody>
                  <a:tcPr marL="22928" marR="22928" marT="0" marB="0"/>
                </a:tc>
                <a:extLst>
                  <a:ext uri="{0D108BD9-81ED-4DB2-BD59-A6C34878D82A}">
                    <a16:rowId xmlns:a16="http://schemas.microsoft.com/office/drawing/2014/main" val="2790043015"/>
                  </a:ext>
                </a:extLst>
              </a:tr>
              <a:tr h="587973">
                <a:tc rowSpan="2">
                  <a:txBody>
                    <a:bodyPr/>
                    <a:lstStyle/>
                    <a:p>
                      <a:pPr algn="ctr">
                        <a:lnSpc>
                          <a:spcPct val="107000"/>
                        </a:lnSpc>
                        <a:spcAft>
                          <a:spcPts val="0"/>
                        </a:spcAft>
                      </a:pPr>
                      <a:r>
                        <a:rPr lang="ru-RU" sz="900">
                          <a:effectLst/>
                        </a:rPr>
                        <a:t>ОО;</a:t>
                      </a:r>
                    </a:p>
                    <a:p>
                      <a:pPr algn="ctr">
                        <a:lnSpc>
                          <a:spcPct val="107000"/>
                        </a:lnSpc>
                        <a:spcAft>
                          <a:spcPts val="0"/>
                        </a:spcAft>
                      </a:pPr>
                      <a:r>
                        <a:rPr lang="ru-RU" sz="900">
                          <a:effectLst/>
                        </a:rPr>
                        <a:t>МСУ</a:t>
                      </a:r>
                      <a:endParaRPr lang="ru-RU" sz="900">
                        <a:effectLst/>
                        <a:latin typeface="+mn-lt"/>
                        <a:ea typeface="Calibri" panose="020F0502020204030204" pitchFamily="34" charset="0"/>
                      </a:endParaRPr>
                    </a:p>
                  </a:txBody>
                  <a:tcPr marL="22928" marR="22928" marT="0" marB="0"/>
                </a:tc>
                <a:tc>
                  <a:txBody>
                    <a:bodyPr/>
                    <a:lstStyle/>
                    <a:p>
                      <a:pPr algn="just">
                        <a:lnSpc>
                          <a:spcPct val="107000"/>
                        </a:lnSpc>
                        <a:spcAft>
                          <a:spcPts val="0"/>
                        </a:spcAft>
                      </a:pPr>
                      <a:r>
                        <a:rPr lang="ru-RU" sz="900" dirty="0">
                          <a:effectLst/>
                        </a:rPr>
                        <a:t>Сведения об участниках итогового сочинения (изложения)</a:t>
                      </a:r>
                      <a:endParaRPr lang="ru-RU" sz="900" dirty="0">
                        <a:effectLst/>
                        <a:latin typeface="+mn-lt"/>
                        <a:ea typeface="Calibri" panose="020F0502020204030204" pitchFamily="34" charset="0"/>
                      </a:endParaRPr>
                    </a:p>
                  </a:txBody>
                  <a:tcPr marL="22928" marR="22928" marT="0" marB="0"/>
                </a:tc>
                <a:tc>
                  <a:txBody>
                    <a:bodyPr/>
                    <a:lstStyle/>
                    <a:p>
                      <a:pPr algn="just">
                        <a:lnSpc>
                          <a:spcPct val="107000"/>
                        </a:lnSpc>
                        <a:spcAft>
                          <a:spcPts val="0"/>
                        </a:spcAft>
                      </a:pPr>
                      <a:r>
                        <a:rPr lang="ru-RU" sz="900" dirty="0">
                          <a:effectLst/>
                        </a:rPr>
                        <a:t>не позднее чем за 12 календарных дней </a:t>
                      </a:r>
                      <a:r>
                        <a:rPr lang="ru-RU" sz="900" dirty="0" smtClean="0">
                          <a:effectLst/>
                        </a:rPr>
                        <a:t>до начала </a:t>
                      </a:r>
                      <a:r>
                        <a:rPr lang="ru-RU" sz="900" dirty="0">
                          <a:effectLst/>
                        </a:rPr>
                        <a:t>проведения итогового сочинения (изложения)</a:t>
                      </a:r>
                      <a:endParaRPr lang="ru-RU" sz="900" dirty="0">
                        <a:effectLst/>
                        <a:latin typeface="+mn-lt"/>
                        <a:ea typeface="Calibri" panose="020F0502020204030204" pitchFamily="34" charset="0"/>
                      </a:endParaRPr>
                    </a:p>
                  </a:txBody>
                  <a:tcPr marL="22928" marR="22928" marT="0" marB="0"/>
                </a:tc>
                <a:tc>
                  <a:txBody>
                    <a:bodyPr/>
                    <a:lstStyle/>
                    <a:p>
                      <a:pPr algn="just">
                        <a:lnSpc>
                          <a:spcPct val="107000"/>
                        </a:lnSpc>
                        <a:spcAft>
                          <a:spcPts val="0"/>
                        </a:spcAft>
                      </a:pPr>
                      <a:r>
                        <a:rPr lang="ru-RU" sz="900" dirty="0">
                          <a:effectLst/>
                        </a:rPr>
                        <a:t>до 22.11.2024 (</a:t>
                      </a:r>
                      <a:r>
                        <a:rPr lang="ru-RU" sz="900" dirty="0" err="1">
                          <a:effectLst/>
                        </a:rPr>
                        <a:t>пт</a:t>
                      </a:r>
                      <a:r>
                        <a:rPr lang="ru-RU" sz="900" dirty="0">
                          <a:effectLst/>
                        </a:rPr>
                        <a:t>) </a:t>
                      </a:r>
                      <a:endParaRPr lang="ru-RU" sz="900" dirty="0" smtClean="0">
                        <a:effectLst/>
                      </a:endParaRPr>
                    </a:p>
                    <a:p>
                      <a:pPr algn="just">
                        <a:lnSpc>
                          <a:spcPct val="107000"/>
                        </a:lnSpc>
                        <a:spcAft>
                          <a:spcPts val="0"/>
                        </a:spcAft>
                      </a:pPr>
                      <a:r>
                        <a:rPr lang="ru-RU" sz="900" dirty="0" smtClean="0">
                          <a:effectLst/>
                        </a:rPr>
                        <a:t>до </a:t>
                      </a:r>
                      <a:r>
                        <a:rPr lang="ru-RU" sz="900" dirty="0">
                          <a:effectLst/>
                        </a:rPr>
                        <a:t>24.01.2025 (</a:t>
                      </a:r>
                      <a:r>
                        <a:rPr lang="ru-RU" sz="900" dirty="0" err="1">
                          <a:effectLst/>
                        </a:rPr>
                        <a:t>пт</a:t>
                      </a:r>
                      <a:r>
                        <a:rPr lang="ru-RU" sz="900" dirty="0">
                          <a:effectLst/>
                        </a:rPr>
                        <a:t>) </a:t>
                      </a:r>
                      <a:endParaRPr lang="ru-RU" sz="900" dirty="0" smtClean="0">
                        <a:effectLst/>
                      </a:endParaRPr>
                    </a:p>
                    <a:p>
                      <a:pPr algn="just">
                        <a:lnSpc>
                          <a:spcPct val="107000"/>
                        </a:lnSpc>
                        <a:spcAft>
                          <a:spcPts val="0"/>
                        </a:spcAft>
                      </a:pPr>
                      <a:r>
                        <a:rPr lang="ru-RU" sz="900" dirty="0" smtClean="0">
                          <a:effectLst/>
                        </a:rPr>
                        <a:t>до </a:t>
                      </a:r>
                      <a:r>
                        <a:rPr lang="ru-RU" sz="900" dirty="0">
                          <a:effectLst/>
                        </a:rPr>
                        <a:t>28.03.2025 (</a:t>
                      </a:r>
                      <a:r>
                        <a:rPr lang="ru-RU" sz="900" dirty="0" err="1">
                          <a:effectLst/>
                        </a:rPr>
                        <a:t>пт</a:t>
                      </a:r>
                      <a:r>
                        <a:rPr lang="ru-RU" sz="900" dirty="0">
                          <a:effectLst/>
                        </a:rPr>
                        <a:t>)</a:t>
                      </a:r>
                      <a:endParaRPr lang="ru-RU" sz="900" dirty="0">
                        <a:effectLst/>
                        <a:latin typeface="+mn-lt"/>
                        <a:ea typeface="Calibri" panose="020F0502020204030204" pitchFamily="34" charset="0"/>
                      </a:endParaRPr>
                    </a:p>
                  </a:txBody>
                  <a:tcPr marL="22928" marR="22928" marT="0" marB="0"/>
                </a:tc>
                <a:extLst>
                  <a:ext uri="{0D108BD9-81ED-4DB2-BD59-A6C34878D82A}">
                    <a16:rowId xmlns:a16="http://schemas.microsoft.com/office/drawing/2014/main" val="3407511215"/>
                  </a:ext>
                </a:extLst>
              </a:tr>
              <a:tr h="654580">
                <a:tc vMerge="1">
                  <a:txBody>
                    <a:bodyPr/>
                    <a:lstStyle/>
                    <a:p>
                      <a:endParaRPr lang="ru-RU"/>
                    </a:p>
                  </a:txBody>
                  <a:tcPr/>
                </a:tc>
                <a:tc>
                  <a:txBody>
                    <a:bodyPr/>
                    <a:lstStyle/>
                    <a:p>
                      <a:pPr algn="just">
                        <a:lnSpc>
                          <a:spcPct val="107000"/>
                        </a:lnSpc>
                        <a:spcAft>
                          <a:spcPts val="0"/>
                        </a:spcAft>
                      </a:pPr>
                      <a:r>
                        <a:rPr lang="ru-RU" sz="900" dirty="0">
                          <a:effectLst/>
                        </a:rPr>
                        <a:t>Проверка и оценивание сочинения (изложения) комиссиями ОО по проверке и оцениванию итогового сочинения (изложения) и экспертными комиссиями, сформированными на муниципальном уровне</a:t>
                      </a:r>
                      <a:endParaRPr lang="ru-RU" sz="900" dirty="0">
                        <a:effectLst/>
                        <a:latin typeface="+mn-lt"/>
                        <a:ea typeface="Calibri" panose="020F0502020204030204" pitchFamily="34" charset="0"/>
                      </a:endParaRPr>
                    </a:p>
                  </a:txBody>
                  <a:tcPr marL="22928" marR="22928" marT="0" marB="0"/>
                </a:tc>
                <a:tc rowSpan="3">
                  <a:txBody>
                    <a:bodyPr/>
                    <a:lstStyle/>
                    <a:p>
                      <a:pPr algn="just">
                        <a:lnSpc>
                          <a:spcPct val="107000"/>
                        </a:lnSpc>
                        <a:spcAft>
                          <a:spcPts val="0"/>
                        </a:spcAft>
                      </a:pPr>
                      <a:r>
                        <a:rPr lang="ru-RU" sz="900" dirty="0">
                          <a:effectLst/>
                        </a:rPr>
                        <a:t>1)	итоговое сочинение (изложение), проведенное 04.12.2024 и 05.02.2025, </a:t>
                      </a:r>
                      <a:r>
                        <a:rPr lang="ru-RU" sz="900" dirty="0" smtClean="0">
                          <a:effectLst/>
                        </a:rPr>
                        <a:t>- не </a:t>
                      </a:r>
                      <a:r>
                        <a:rPr lang="ru-RU" sz="900" dirty="0">
                          <a:effectLst/>
                        </a:rPr>
                        <a:t>позднее чем через 12 календарных дней с соответствующей даты проведения);</a:t>
                      </a:r>
                    </a:p>
                    <a:p>
                      <a:pPr algn="just">
                        <a:lnSpc>
                          <a:spcPct val="107000"/>
                        </a:lnSpc>
                        <a:spcAft>
                          <a:spcPts val="0"/>
                        </a:spcAft>
                      </a:pPr>
                      <a:r>
                        <a:rPr lang="ru-RU" sz="900" dirty="0">
                          <a:effectLst/>
                        </a:rPr>
                        <a:t>2)	итоговое сочинение (изложение), </a:t>
                      </a:r>
                      <a:r>
                        <a:rPr lang="ru-RU" sz="900" dirty="0" smtClean="0">
                          <a:effectLst/>
                        </a:rPr>
                        <a:t>проведенное 09.04.2025</a:t>
                      </a:r>
                      <a:r>
                        <a:rPr lang="ru-RU" sz="900" dirty="0">
                          <a:effectLst/>
                        </a:rPr>
                        <a:t>, а также в дополнительную дату, определенную </a:t>
                      </a:r>
                      <a:r>
                        <a:rPr lang="ru-RU" sz="900" dirty="0" err="1">
                          <a:effectLst/>
                        </a:rPr>
                        <a:t>Рособрнадзором</a:t>
                      </a:r>
                      <a:r>
                        <a:rPr lang="ru-RU" sz="900" dirty="0">
                          <a:effectLst/>
                        </a:rPr>
                        <a:t> (при необходимости), - не позднее чем через 8 календарных дней с даты проведения итогового сочинения (изложения)</a:t>
                      </a:r>
                      <a:endParaRPr lang="ru-RU" sz="900" dirty="0">
                        <a:effectLst/>
                        <a:latin typeface="+mn-lt"/>
                        <a:ea typeface="Calibri" panose="020F0502020204030204" pitchFamily="34" charset="0"/>
                      </a:endParaRPr>
                    </a:p>
                  </a:txBody>
                  <a:tcPr marL="22928" marR="22928" marT="0" marB="0"/>
                </a:tc>
                <a:tc rowSpan="3">
                  <a:txBody>
                    <a:bodyPr/>
                    <a:lstStyle/>
                    <a:p>
                      <a:pPr algn="just">
                        <a:lnSpc>
                          <a:spcPct val="107000"/>
                        </a:lnSpc>
                        <a:spcAft>
                          <a:spcPts val="0"/>
                        </a:spcAft>
                      </a:pPr>
                      <a:r>
                        <a:rPr lang="ru-RU" sz="900" dirty="0">
                          <a:effectLst/>
                        </a:rPr>
                        <a:t>до 16.12.2024 (</a:t>
                      </a:r>
                      <a:r>
                        <a:rPr lang="ru-RU" sz="900" dirty="0" err="1">
                          <a:effectLst/>
                        </a:rPr>
                        <a:t>пн</a:t>
                      </a:r>
                      <a:r>
                        <a:rPr lang="ru-RU" sz="900" dirty="0">
                          <a:effectLst/>
                        </a:rPr>
                        <a:t>) </a:t>
                      </a:r>
                      <a:endParaRPr lang="ru-RU" sz="900" dirty="0" smtClean="0">
                        <a:effectLst/>
                      </a:endParaRPr>
                    </a:p>
                    <a:p>
                      <a:pPr algn="just">
                        <a:lnSpc>
                          <a:spcPct val="107000"/>
                        </a:lnSpc>
                        <a:spcAft>
                          <a:spcPts val="0"/>
                        </a:spcAft>
                      </a:pPr>
                      <a:r>
                        <a:rPr lang="ru-RU" sz="900" dirty="0" smtClean="0">
                          <a:effectLst/>
                        </a:rPr>
                        <a:t>до </a:t>
                      </a:r>
                      <a:r>
                        <a:rPr lang="ru-RU" sz="900" dirty="0">
                          <a:effectLst/>
                        </a:rPr>
                        <a:t>17.02.2025 (</a:t>
                      </a:r>
                      <a:r>
                        <a:rPr lang="ru-RU" sz="900" dirty="0" err="1">
                          <a:effectLst/>
                        </a:rPr>
                        <a:t>пн</a:t>
                      </a:r>
                      <a:r>
                        <a:rPr lang="ru-RU" sz="900" dirty="0">
                          <a:effectLst/>
                        </a:rPr>
                        <a:t>) </a:t>
                      </a:r>
                      <a:endParaRPr lang="ru-RU" sz="900" dirty="0" smtClean="0">
                        <a:effectLst/>
                      </a:endParaRPr>
                    </a:p>
                    <a:p>
                      <a:pPr algn="just">
                        <a:lnSpc>
                          <a:spcPct val="107000"/>
                        </a:lnSpc>
                        <a:spcAft>
                          <a:spcPts val="0"/>
                        </a:spcAft>
                      </a:pPr>
                      <a:r>
                        <a:rPr lang="ru-RU" sz="900" dirty="0" smtClean="0">
                          <a:effectLst/>
                        </a:rPr>
                        <a:t>до </a:t>
                      </a:r>
                      <a:r>
                        <a:rPr lang="ru-RU" sz="900" dirty="0">
                          <a:effectLst/>
                        </a:rPr>
                        <a:t>17.04.2025 (</a:t>
                      </a:r>
                      <a:r>
                        <a:rPr lang="ru-RU" sz="900" dirty="0" err="1">
                          <a:effectLst/>
                        </a:rPr>
                        <a:t>чт</a:t>
                      </a:r>
                      <a:r>
                        <a:rPr lang="ru-RU" sz="900" dirty="0">
                          <a:effectLst/>
                        </a:rPr>
                        <a:t>)</a:t>
                      </a:r>
                      <a:endParaRPr lang="ru-RU" sz="900" dirty="0">
                        <a:effectLst/>
                        <a:latin typeface="+mn-lt"/>
                        <a:ea typeface="Calibri" panose="020F0502020204030204" pitchFamily="34" charset="0"/>
                      </a:endParaRPr>
                    </a:p>
                  </a:txBody>
                  <a:tcPr marL="22928" marR="22928" marT="0" marB="0"/>
                </a:tc>
                <a:extLst>
                  <a:ext uri="{0D108BD9-81ED-4DB2-BD59-A6C34878D82A}">
                    <a16:rowId xmlns:a16="http://schemas.microsoft.com/office/drawing/2014/main" val="3964319693"/>
                  </a:ext>
                </a:extLst>
              </a:tr>
              <a:tr h="1635973">
                <a:tc>
                  <a:txBody>
                    <a:bodyPr/>
                    <a:lstStyle/>
                    <a:p>
                      <a:pPr indent="-180340" algn="ctr">
                        <a:lnSpc>
                          <a:spcPct val="107000"/>
                        </a:lnSpc>
                        <a:spcAft>
                          <a:spcPts val="0"/>
                        </a:spcAft>
                      </a:pPr>
                      <a:r>
                        <a:rPr lang="ru-RU" sz="900">
                          <a:effectLst/>
                        </a:rPr>
                        <a:t>РЦОИ</a:t>
                      </a:r>
                      <a:endParaRPr lang="ru-RU" sz="900">
                        <a:effectLst/>
                        <a:latin typeface="+mn-lt"/>
                        <a:ea typeface="Calibri" panose="020F0502020204030204" pitchFamily="34" charset="0"/>
                      </a:endParaRPr>
                    </a:p>
                  </a:txBody>
                  <a:tcPr marL="22928" marR="22928" marT="0" marB="0"/>
                </a:tc>
                <a:tc>
                  <a:txBody>
                    <a:bodyPr/>
                    <a:lstStyle/>
                    <a:p>
                      <a:pPr algn="just">
                        <a:lnSpc>
                          <a:spcPct val="107000"/>
                        </a:lnSpc>
                        <a:spcAft>
                          <a:spcPts val="0"/>
                        </a:spcAft>
                      </a:pPr>
                      <a:r>
                        <a:rPr lang="ru-RU" sz="900" dirty="0">
                          <a:effectLst/>
                        </a:rPr>
                        <a:t>Обработка проверенных бланков итогового сочинения (изложения) включает в себя:</a:t>
                      </a:r>
                    </a:p>
                    <a:p>
                      <a:pPr indent="368300" algn="just">
                        <a:lnSpc>
                          <a:spcPct val="107000"/>
                        </a:lnSpc>
                        <a:spcAft>
                          <a:spcPts val="0"/>
                        </a:spcAft>
                      </a:pPr>
                      <a:r>
                        <a:rPr lang="ru-RU" sz="900" dirty="0">
                          <a:effectLst/>
                        </a:rPr>
                        <a:t>сканирование проверенных оригиналов бланков итогового сочинения (изложения) (может проводиться в ОО/МСУ);</a:t>
                      </a:r>
                    </a:p>
                    <a:p>
                      <a:pPr indent="368300" algn="just">
                        <a:lnSpc>
                          <a:spcPct val="107000"/>
                        </a:lnSpc>
                        <a:spcAft>
                          <a:spcPts val="0"/>
                        </a:spcAft>
                      </a:pPr>
                      <a:r>
                        <a:rPr lang="ru-RU" sz="900" dirty="0">
                          <a:effectLst/>
                        </a:rPr>
                        <a:t>распознавание информации, внесённой в проверенные оригиналы бланков итогового сочинения (изложения);</a:t>
                      </a:r>
                    </a:p>
                    <a:p>
                      <a:pPr indent="368300" algn="just">
                        <a:lnSpc>
                          <a:spcPct val="107000"/>
                        </a:lnSpc>
                        <a:spcAft>
                          <a:spcPts val="0"/>
                        </a:spcAft>
                      </a:pPr>
                      <a:r>
                        <a:rPr lang="ru-RU" sz="900" dirty="0">
                          <a:effectLst/>
                        </a:rPr>
                        <a:t>сверку распознанной информации с оригинальной информацией, внесённой в проверенные оригиналы бланков итогового сочинения (изложения)</a:t>
                      </a:r>
                      <a:endParaRPr lang="ru-RU" sz="900" dirty="0">
                        <a:effectLst/>
                        <a:latin typeface="+mn-lt"/>
                        <a:ea typeface="Calibri" panose="020F0502020204030204" pitchFamily="34" charset="0"/>
                      </a:endParaRPr>
                    </a:p>
                  </a:txBody>
                  <a:tcPr marL="22928" marR="22928" marT="0" marB="0"/>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332248217"/>
                  </a:ext>
                </a:extLst>
              </a:tr>
              <a:tr h="349032">
                <a:tc>
                  <a:txBody>
                    <a:bodyPr/>
                    <a:lstStyle/>
                    <a:p>
                      <a:pPr algn="ctr">
                        <a:lnSpc>
                          <a:spcPct val="107000"/>
                        </a:lnSpc>
                        <a:spcAft>
                          <a:spcPts val="0"/>
                        </a:spcAft>
                      </a:pPr>
                      <a:r>
                        <a:rPr lang="ru-RU" sz="900">
                          <a:effectLst/>
                        </a:rPr>
                        <a:t>РЦОИ</a:t>
                      </a:r>
                      <a:endParaRPr lang="ru-RU" sz="900">
                        <a:effectLst/>
                        <a:latin typeface="+mn-lt"/>
                        <a:ea typeface="Calibri" panose="020F0502020204030204" pitchFamily="34" charset="0"/>
                      </a:endParaRPr>
                    </a:p>
                  </a:txBody>
                  <a:tcPr marL="22928" marR="22928" marT="0" marB="0"/>
                </a:tc>
                <a:tc>
                  <a:txBody>
                    <a:bodyPr/>
                    <a:lstStyle/>
                    <a:p>
                      <a:pPr algn="just">
                        <a:lnSpc>
                          <a:spcPct val="107000"/>
                        </a:lnSpc>
                        <a:spcAft>
                          <a:spcPts val="0"/>
                        </a:spcAft>
                      </a:pPr>
                      <a:r>
                        <a:rPr lang="ru-RU" sz="900" dirty="0">
                          <a:effectLst/>
                        </a:rPr>
                        <a:t>Сведения о результатах обработки итогового сочинения (изложения)</a:t>
                      </a:r>
                      <a:endParaRPr lang="ru-RU" sz="900" dirty="0">
                        <a:effectLst/>
                        <a:latin typeface="+mn-lt"/>
                        <a:ea typeface="Calibri" panose="020F0502020204030204" pitchFamily="34" charset="0"/>
                      </a:endParaRPr>
                    </a:p>
                  </a:txBody>
                  <a:tcPr marL="22928" marR="22928" marT="0" marB="0"/>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706669679"/>
                  </a:ext>
                </a:extLst>
              </a:tr>
              <a:tr h="587973">
                <a:tc>
                  <a:txBody>
                    <a:bodyPr/>
                    <a:lstStyle/>
                    <a:p>
                      <a:pPr algn="ctr">
                        <a:lnSpc>
                          <a:spcPct val="107000"/>
                        </a:lnSpc>
                        <a:spcAft>
                          <a:spcPts val="0"/>
                        </a:spcAft>
                      </a:pPr>
                      <a:r>
                        <a:rPr lang="ru-RU" sz="900">
                          <a:effectLst/>
                        </a:rPr>
                        <a:t>ОО/МСУ</a:t>
                      </a:r>
                      <a:endParaRPr lang="ru-RU" sz="900">
                        <a:effectLst/>
                        <a:latin typeface="+mn-lt"/>
                        <a:ea typeface="Calibri" panose="020F0502020204030204" pitchFamily="34" charset="0"/>
                      </a:endParaRPr>
                    </a:p>
                  </a:txBody>
                  <a:tcPr marL="22928" marR="22928" marT="0" marB="0"/>
                </a:tc>
                <a:tc>
                  <a:txBody>
                    <a:bodyPr/>
                    <a:lstStyle/>
                    <a:p>
                      <a:pPr algn="just">
                        <a:lnSpc>
                          <a:spcPct val="107000"/>
                        </a:lnSpc>
                        <a:spcAft>
                          <a:spcPts val="0"/>
                        </a:spcAft>
                      </a:pPr>
                      <a:r>
                        <a:rPr lang="ru-RU" sz="900">
                          <a:effectLst/>
                        </a:rPr>
                        <a:t>Ознакомление участников итогового сочинения (изложения) с полученными результатами</a:t>
                      </a:r>
                      <a:endParaRPr lang="ru-RU" sz="900">
                        <a:effectLst/>
                        <a:latin typeface="+mn-lt"/>
                        <a:ea typeface="Calibri" panose="020F0502020204030204" pitchFamily="34" charset="0"/>
                      </a:endParaRPr>
                    </a:p>
                  </a:txBody>
                  <a:tcPr marL="22928" marR="22928" marT="0" marB="0"/>
                </a:tc>
                <a:tc>
                  <a:txBody>
                    <a:bodyPr/>
                    <a:lstStyle/>
                    <a:p>
                      <a:pPr algn="just">
                        <a:lnSpc>
                          <a:spcPct val="107000"/>
                        </a:lnSpc>
                        <a:spcAft>
                          <a:spcPts val="0"/>
                        </a:spcAft>
                      </a:pPr>
                      <a:r>
                        <a:rPr lang="ru-RU" sz="900" dirty="0">
                          <a:effectLst/>
                        </a:rPr>
                        <a:t>не позднее 2-х рабочих дней после </a:t>
                      </a:r>
                      <a:r>
                        <a:rPr lang="ru-RU" sz="900" dirty="0" smtClean="0">
                          <a:effectLst/>
                        </a:rPr>
                        <a:t>размещения РЦОИ </a:t>
                      </a:r>
                      <a:r>
                        <a:rPr lang="ru-RU" sz="900" dirty="0">
                          <a:effectLst/>
                        </a:rPr>
                        <a:t>сведений о результатах итогового сочинения (изложения)</a:t>
                      </a:r>
                      <a:endParaRPr lang="ru-RU" sz="900" dirty="0">
                        <a:effectLst/>
                        <a:latin typeface="+mn-lt"/>
                        <a:ea typeface="Calibri" panose="020F0502020204030204" pitchFamily="34" charset="0"/>
                      </a:endParaRPr>
                    </a:p>
                  </a:txBody>
                  <a:tcPr marL="22928" marR="22928" marT="0" marB="0"/>
                </a:tc>
                <a:tc>
                  <a:txBody>
                    <a:bodyPr/>
                    <a:lstStyle/>
                    <a:p>
                      <a:pPr algn="just">
                        <a:lnSpc>
                          <a:spcPct val="107000"/>
                        </a:lnSpc>
                        <a:spcAft>
                          <a:spcPts val="0"/>
                        </a:spcAft>
                      </a:pPr>
                      <a:r>
                        <a:rPr lang="ru-RU" sz="900" dirty="0">
                          <a:effectLst/>
                        </a:rPr>
                        <a:t>до 18.12.2024 (ср) </a:t>
                      </a:r>
                      <a:endParaRPr lang="ru-RU" sz="900" dirty="0" smtClean="0">
                        <a:effectLst/>
                      </a:endParaRPr>
                    </a:p>
                    <a:p>
                      <a:pPr algn="just">
                        <a:lnSpc>
                          <a:spcPct val="107000"/>
                        </a:lnSpc>
                        <a:spcAft>
                          <a:spcPts val="0"/>
                        </a:spcAft>
                      </a:pPr>
                      <a:r>
                        <a:rPr lang="ru-RU" sz="900" dirty="0" smtClean="0">
                          <a:effectLst/>
                        </a:rPr>
                        <a:t>до </a:t>
                      </a:r>
                      <a:r>
                        <a:rPr lang="ru-RU" sz="900" dirty="0">
                          <a:effectLst/>
                        </a:rPr>
                        <a:t>19.02.2025 (ср) </a:t>
                      </a:r>
                      <a:endParaRPr lang="ru-RU" sz="900" dirty="0" smtClean="0">
                        <a:effectLst/>
                      </a:endParaRPr>
                    </a:p>
                    <a:p>
                      <a:pPr algn="just">
                        <a:lnSpc>
                          <a:spcPct val="107000"/>
                        </a:lnSpc>
                        <a:spcAft>
                          <a:spcPts val="0"/>
                        </a:spcAft>
                      </a:pPr>
                      <a:r>
                        <a:rPr lang="ru-RU" sz="900" dirty="0" smtClean="0">
                          <a:effectLst/>
                        </a:rPr>
                        <a:t>до </a:t>
                      </a:r>
                      <a:r>
                        <a:rPr lang="ru-RU" sz="900" dirty="0">
                          <a:effectLst/>
                        </a:rPr>
                        <a:t>21.04.2025 (</a:t>
                      </a:r>
                      <a:r>
                        <a:rPr lang="ru-RU" sz="900" dirty="0" err="1">
                          <a:effectLst/>
                        </a:rPr>
                        <a:t>пн</a:t>
                      </a:r>
                      <a:r>
                        <a:rPr lang="ru-RU" sz="900" dirty="0">
                          <a:effectLst/>
                        </a:rPr>
                        <a:t>)</a:t>
                      </a:r>
                      <a:endParaRPr lang="ru-RU" sz="900" dirty="0">
                        <a:effectLst/>
                        <a:latin typeface="+mn-lt"/>
                        <a:ea typeface="Calibri" panose="020F0502020204030204" pitchFamily="34" charset="0"/>
                      </a:endParaRPr>
                    </a:p>
                  </a:txBody>
                  <a:tcPr marL="22928" marR="22928" marT="0" marB="0"/>
                </a:tc>
                <a:extLst>
                  <a:ext uri="{0D108BD9-81ED-4DB2-BD59-A6C34878D82A}">
                    <a16:rowId xmlns:a16="http://schemas.microsoft.com/office/drawing/2014/main" val="3502190439"/>
                  </a:ext>
                </a:extLst>
              </a:tr>
            </a:tbl>
          </a:graphicData>
        </a:graphic>
      </p:graphicFrame>
    </p:spTree>
    <p:extLst>
      <p:ext uri="{BB962C8B-B14F-4D97-AF65-F5344CB8AC3E}">
        <p14:creationId xmlns:p14="http://schemas.microsoft.com/office/powerpoint/2010/main" val="3790480627"/>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4444" y="1097212"/>
            <a:ext cx="8280920" cy="553961"/>
          </a:xfrm>
          <a:prstGeom prst="rect">
            <a:avLst/>
          </a:prstGeom>
        </p:spPr>
        <p:txBody>
          <a:bodyPr wrap="square" lIns="91404" tIns="45702" rIns="91404" bIns="45702">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35" name="Скругленный прямоугольник 34"/>
          <p:cNvSpPr/>
          <p:nvPr/>
        </p:nvSpPr>
        <p:spPr>
          <a:xfrm>
            <a:off x="893618" y="1713987"/>
            <a:ext cx="2576946" cy="2345863"/>
          </a:xfrm>
          <a:prstGeom prst="roundRect">
            <a:avLst/>
          </a:prstGeom>
          <a:solidFill>
            <a:sysClr val="window" lastClr="FFFFFF"/>
          </a:solidFill>
          <a:ln w="25400" cap="flat" cmpd="sng" algn="ctr">
            <a:solidFill>
              <a:schemeClr val="bg2">
                <a:lumMod val="50000"/>
              </a:scheme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smtClean="0">
                <a:ln>
                  <a:noFill/>
                </a:ln>
                <a:solidFill>
                  <a:srgbClr val="A8246F"/>
                </a:solidFill>
                <a:effectLst/>
                <a:uLnTx/>
                <a:uFillTx/>
                <a:latin typeface="Arial"/>
                <a:ea typeface="+mn-ea"/>
                <a:cs typeface="+mn-cs"/>
              </a:rPr>
              <a:t>04 декабря</a:t>
            </a:r>
            <a:br>
              <a:rPr kumimoji="0" lang="ru-RU" sz="1600" b="1" i="0" u="none" strike="noStrike" kern="0" cap="none" spc="0" normalizeH="0" baseline="0" noProof="0" dirty="0" smtClean="0">
                <a:ln>
                  <a:noFill/>
                </a:ln>
                <a:solidFill>
                  <a:srgbClr val="A8246F"/>
                </a:solidFill>
                <a:effectLst/>
                <a:uLnTx/>
                <a:uFillTx/>
                <a:latin typeface="Arial"/>
                <a:ea typeface="+mn-ea"/>
                <a:cs typeface="+mn-cs"/>
              </a:rPr>
            </a:br>
            <a:r>
              <a:rPr kumimoji="0" lang="ru-RU" sz="1600" b="1" i="0" u="none" strike="noStrike" kern="0" cap="none" spc="0" normalizeH="0" baseline="0" noProof="0" dirty="0" smtClean="0">
                <a:ln>
                  <a:noFill/>
                </a:ln>
                <a:solidFill>
                  <a:srgbClr val="A8246F"/>
                </a:solidFill>
                <a:effectLst/>
                <a:uLnTx/>
                <a:uFillTx/>
                <a:latin typeface="Arial"/>
                <a:ea typeface="+mn-ea"/>
                <a:cs typeface="+mn-cs"/>
              </a:rPr>
              <a:t>2024 года</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600" b="1" kern="0" dirty="0">
              <a:solidFill>
                <a:srgbClr val="A8246F"/>
              </a:solidFill>
              <a:latin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smtClean="0">
                <a:ln>
                  <a:noFill/>
                </a:ln>
                <a:solidFill>
                  <a:srgbClr val="002060"/>
                </a:solidFill>
                <a:effectLst/>
                <a:uLnTx/>
                <a:uFillTx/>
                <a:latin typeface="Arial"/>
                <a:ea typeface="+mn-ea"/>
                <a:cs typeface="+mn-cs"/>
              </a:rPr>
              <a:t>15 338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i="0" u="none" strike="noStrike" kern="0" cap="none" spc="0" normalizeH="0" baseline="0" noProof="0" dirty="0" smtClean="0">
                <a:ln>
                  <a:noFill/>
                </a:ln>
                <a:solidFill>
                  <a:srgbClr val="002060"/>
                </a:solidFill>
                <a:effectLst/>
                <a:uLnTx/>
                <a:uFillTx/>
                <a:latin typeface="Arial"/>
              </a:rPr>
              <a:t>обучающихся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i="0" u="none" strike="noStrike" kern="0" cap="none" spc="0" normalizeH="0" baseline="0" noProof="0" dirty="0" smtClean="0">
                <a:ln>
                  <a:noFill/>
                </a:ln>
                <a:solidFill>
                  <a:srgbClr val="002060"/>
                </a:solidFill>
                <a:effectLst/>
                <a:uLnTx/>
                <a:uFillTx/>
                <a:latin typeface="Arial"/>
              </a:rPr>
              <a:t>11(12) классов</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600" kern="0" dirty="0">
              <a:solidFill>
                <a:srgbClr val="002060"/>
              </a:solidFill>
              <a:latin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smtClean="0">
                <a:ln>
                  <a:noFill/>
                </a:ln>
                <a:solidFill>
                  <a:srgbClr val="002060"/>
                </a:solidFill>
                <a:effectLst/>
                <a:uLnTx/>
                <a:uFillTx/>
                <a:latin typeface="Arial"/>
              </a:rPr>
              <a:t>15 169 +</a:t>
            </a:r>
            <a:r>
              <a:rPr kumimoji="0" lang="ru-RU" sz="1600" b="1" i="0" u="none" strike="noStrike" kern="0" cap="none" spc="0" normalizeH="0" noProof="0" dirty="0" smtClean="0">
                <a:ln>
                  <a:noFill/>
                </a:ln>
                <a:solidFill>
                  <a:srgbClr val="002060"/>
                </a:solidFill>
                <a:effectLst/>
                <a:uLnTx/>
                <a:uFillTx/>
                <a:latin typeface="Arial"/>
              </a:rPr>
              <a:t> 169</a:t>
            </a:r>
            <a:endParaRPr kumimoji="0" lang="ru-RU" sz="1600" b="1" i="0" u="none" strike="noStrike" kern="0" cap="none" spc="0" normalizeH="0" baseline="0" noProof="0" dirty="0">
              <a:ln>
                <a:noFill/>
              </a:ln>
              <a:solidFill>
                <a:srgbClr val="002060"/>
              </a:solidFill>
              <a:effectLst/>
              <a:uLnTx/>
              <a:uFillTx/>
              <a:latin typeface="Arial"/>
            </a:endParaRPr>
          </a:p>
        </p:txBody>
      </p:sp>
      <p:sp>
        <p:nvSpPr>
          <p:cNvPr id="36" name="Скругленный прямоугольник 35"/>
          <p:cNvSpPr/>
          <p:nvPr/>
        </p:nvSpPr>
        <p:spPr>
          <a:xfrm>
            <a:off x="3941617" y="2317171"/>
            <a:ext cx="2272145" cy="1132350"/>
          </a:xfrm>
          <a:prstGeom prst="roundRect">
            <a:avLst/>
          </a:prstGeom>
          <a:solidFill>
            <a:sysClr val="window" lastClr="FFFFFF"/>
          </a:solidFill>
          <a:ln w="25400" cap="flat" cmpd="sng" algn="ctr">
            <a:solidFill>
              <a:schemeClr val="bg2">
                <a:lumMod val="50000"/>
              </a:scheme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smtClean="0">
                <a:ln>
                  <a:noFill/>
                </a:ln>
                <a:solidFill>
                  <a:srgbClr val="A8246F"/>
                </a:solidFill>
                <a:effectLst/>
                <a:uLnTx/>
                <a:uFillTx/>
                <a:latin typeface="Arial"/>
                <a:ea typeface="+mn-ea"/>
                <a:cs typeface="+mn-cs"/>
              </a:rPr>
              <a:t>05 февраля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smtClean="0">
                <a:ln>
                  <a:noFill/>
                </a:ln>
                <a:solidFill>
                  <a:srgbClr val="A8246F"/>
                </a:solidFill>
                <a:effectLst/>
                <a:uLnTx/>
                <a:uFillTx/>
                <a:latin typeface="Arial"/>
                <a:ea typeface="+mn-ea"/>
                <a:cs typeface="+mn-cs"/>
              </a:rPr>
              <a:t>2025 года</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kern="0" dirty="0" smtClean="0">
                <a:solidFill>
                  <a:srgbClr val="002060"/>
                </a:solidFill>
                <a:latin typeface="Arial"/>
              </a:rPr>
              <a:t>Сочинение: </a:t>
            </a:r>
            <a:r>
              <a:rPr lang="ru-RU" sz="1600" b="1" kern="0" dirty="0" smtClean="0">
                <a:solidFill>
                  <a:srgbClr val="002060"/>
                </a:solidFill>
                <a:latin typeface="Arial"/>
              </a:rPr>
              <a:t>6 </a:t>
            </a:r>
            <a:endParaRPr kumimoji="0" lang="ru-RU" sz="1600" b="1" i="0" u="none" strike="noStrike" kern="0" cap="none" spc="0" normalizeH="0" baseline="0" noProof="0" dirty="0">
              <a:ln>
                <a:noFill/>
              </a:ln>
              <a:solidFill>
                <a:srgbClr val="002060"/>
              </a:solidFill>
              <a:effectLst/>
              <a:uLnTx/>
              <a:uFillTx/>
              <a:latin typeface="Arial"/>
            </a:endParaRPr>
          </a:p>
        </p:txBody>
      </p:sp>
      <p:sp>
        <p:nvSpPr>
          <p:cNvPr id="37" name="Скругленный прямоугольник 36"/>
          <p:cNvSpPr/>
          <p:nvPr/>
        </p:nvSpPr>
        <p:spPr>
          <a:xfrm>
            <a:off x="6574944" y="2317171"/>
            <a:ext cx="2147202" cy="1135923"/>
          </a:xfrm>
          <a:prstGeom prst="roundRect">
            <a:avLst/>
          </a:prstGeom>
          <a:solidFill>
            <a:sysClr val="window" lastClr="FFFFFF"/>
          </a:solidFill>
          <a:ln w="25400" cap="flat" cmpd="sng" algn="ctr">
            <a:solidFill>
              <a:schemeClr val="bg2">
                <a:lumMod val="50000"/>
              </a:scheme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smtClean="0">
              <a:ln>
                <a:noFill/>
              </a:ln>
              <a:solidFill>
                <a:srgbClr val="A8246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smtClean="0">
                <a:ln>
                  <a:noFill/>
                </a:ln>
                <a:solidFill>
                  <a:srgbClr val="A8246F"/>
                </a:solidFill>
                <a:effectLst/>
                <a:uLnTx/>
                <a:uFillTx/>
                <a:latin typeface="Arial"/>
                <a:ea typeface="+mn-ea"/>
                <a:cs typeface="+mn-cs"/>
              </a:rPr>
              <a:t>09 апреля</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smtClean="0">
                <a:ln>
                  <a:noFill/>
                </a:ln>
                <a:solidFill>
                  <a:srgbClr val="A8246F"/>
                </a:solidFill>
                <a:effectLst/>
                <a:uLnTx/>
                <a:uFillTx/>
                <a:latin typeface="Arial"/>
                <a:ea typeface="+mn-ea"/>
                <a:cs typeface="+mn-cs"/>
              </a:rPr>
              <a:t>2025 года</a:t>
            </a:r>
          </a:p>
          <a:p>
            <a:pPr algn="ctr" defTabSz="914400">
              <a:defRPr/>
            </a:pPr>
            <a:r>
              <a:rPr lang="ru-RU" sz="1600" kern="0" dirty="0">
                <a:solidFill>
                  <a:srgbClr val="002060"/>
                </a:solidFill>
              </a:rPr>
              <a:t>Сочинение: </a:t>
            </a:r>
            <a:r>
              <a:rPr lang="ru-RU" sz="1600" b="1" kern="0" dirty="0" smtClean="0">
                <a:solidFill>
                  <a:srgbClr val="002060"/>
                </a:solidFill>
              </a:rPr>
              <a:t>2 </a:t>
            </a:r>
            <a:endParaRPr lang="ru-RU" sz="1600" b="1" kern="0" dirty="0">
              <a:solidFill>
                <a:srgbClr val="00206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srgbClr val="A8246F"/>
              </a:solidFill>
              <a:effectLst/>
              <a:uLnTx/>
              <a:uFillTx/>
              <a:latin typeface="Arial"/>
              <a:ea typeface="+mn-ea"/>
              <a:cs typeface="+mn-cs"/>
            </a:endParaRPr>
          </a:p>
        </p:txBody>
      </p:sp>
      <p:sp>
        <p:nvSpPr>
          <p:cNvPr id="16" name="TextBox 15"/>
          <p:cNvSpPr txBox="1"/>
          <p:nvPr/>
        </p:nvSpPr>
        <p:spPr>
          <a:xfrm>
            <a:off x="755574" y="164468"/>
            <a:ext cx="8063554" cy="707884"/>
          </a:xfrm>
          <a:prstGeom prst="rect">
            <a:avLst/>
          </a:prstGeom>
          <a:noFill/>
        </p:spPr>
        <p:txBody>
          <a:bodyPr wrap="square" lIns="91438" tIns="45719" rIns="91438" bIns="45719" rtlCol="0">
            <a:spAutoFit/>
          </a:bodyPr>
          <a:lstStyle/>
          <a:p>
            <a:pPr marL="0" marR="0" lvl="0" indent="0" algn="ctr" defTabSz="1218809" rtl="0" eaLnBrk="0" fontAlgn="auto" latinLnBrk="0" hangingPunct="0">
              <a:lnSpc>
                <a:spcPct val="100000"/>
              </a:lnSpc>
              <a:spcBef>
                <a:spcPts val="0"/>
              </a:spcBef>
              <a:spcAft>
                <a:spcPts val="0"/>
              </a:spcAft>
              <a:buClrTx/>
              <a:buSzTx/>
              <a:buFontTx/>
              <a:buNone/>
              <a:tabLst/>
              <a:defRPr/>
            </a:pPr>
            <a:r>
              <a:rPr kumimoji="0" lang="ru-RU" sz="2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Arial"/>
                <a:ea typeface="+mn-ea"/>
                <a:cs typeface="Times New Roman" panose="02020603050405020304" pitchFamily="18" charset="0"/>
              </a:rPr>
              <a:t>Даты проведения итогового сочинения (изложения) в 2024/2025 учебном году </a:t>
            </a:r>
            <a:endParaRPr kumimoji="0" lang="ru-RU"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Times New Roman" panose="02020603050405020304" pitchFamily="18" charset="0"/>
            </a:endParaRPr>
          </a:p>
        </p:txBody>
      </p:sp>
      <p:sp>
        <p:nvSpPr>
          <p:cNvPr id="20" name="Slide Number Placeholder 1"/>
          <p:cNvSpPr>
            <a:spLocks noGrp="1"/>
          </p:cNvSpPr>
          <p:nvPr>
            <p:ph type="sldNum" sz="quarter" idx="12"/>
          </p:nvPr>
        </p:nvSpPr>
        <p:spPr>
          <a:xfrm>
            <a:off x="7007299" y="47783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9B0651-EE4F-4900-A07F-96A6BFA9D0F0}" type="slidenum">
              <a:rPr kumimoji="0" lang="ru-RU"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730913129"/>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630381" y="63729"/>
            <a:ext cx="8354291" cy="923330"/>
          </a:xfrm>
          <a:prstGeom prst="rect">
            <a:avLst/>
          </a:prstGeom>
          <a:noFill/>
        </p:spPr>
        <p:txBody>
          <a:bodyPr wrap="square" rtlCol="0">
            <a:spAutoFit/>
          </a:bodyPr>
          <a:lstStyle/>
          <a:p>
            <a:pPr lvl="0" algn="ctr" defTabSz="914378">
              <a:defRPr/>
            </a:pPr>
            <a:r>
              <a:rPr lang="ru-RU" sz="1800" b="1" dirty="0">
                <a:solidFill>
                  <a:srgbClr val="002060"/>
                </a:solidFill>
                <a:effectLst>
                  <a:outerShdw blurRad="38100" dist="38100" dir="2700000" algn="tl">
                    <a:srgbClr val="000000">
                      <a:alpha val="43137"/>
                    </a:srgbClr>
                  </a:outerShdw>
                </a:effectLst>
              </a:rPr>
              <a:t>Приказ </a:t>
            </a:r>
            <a:r>
              <a:rPr lang="ru-RU" sz="1800" b="1" dirty="0" smtClean="0">
                <a:solidFill>
                  <a:srgbClr val="002060"/>
                </a:solidFill>
                <a:effectLst>
                  <a:outerShdw blurRad="38100" dist="38100" dir="2700000" algn="tl">
                    <a:srgbClr val="000000">
                      <a:alpha val="43137"/>
                    </a:srgbClr>
                  </a:outerShdw>
                </a:effectLst>
              </a:rPr>
              <a:t>МОиН РТ </a:t>
            </a:r>
            <a:r>
              <a:rPr lang="ru-RU" sz="1800" b="1" dirty="0">
                <a:solidFill>
                  <a:srgbClr val="002060"/>
                </a:solidFill>
                <a:effectLst>
                  <a:outerShdw blurRad="38100" dist="38100" dir="2700000" algn="tl">
                    <a:srgbClr val="000000">
                      <a:alpha val="43137"/>
                    </a:srgbClr>
                  </a:outerShdw>
                </a:effectLst>
              </a:rPr>
              <a:t>от 25.10.2024 № под-1784/24 «Об утверждении инструкций </a:t>
            </a:r>
            <a:r>
              <a:rPr lang="ru-RU" sz="1800" b="1" dirty="0" smtClean="0">
                <a:solidFill>
                  <a:srgbClr val="002060"/>
                </a:solidFill>
                <a:effectLst>
                  <a:outerShdw blurRad="38100" dist="38100" dir="2700000" algn="tl">
                    <a:srgbClr val="000000">
                      <a:alpha val="43137"/>
                    </a:srgbClr>
                  </a:outerShdw>
                </a:effectLst>
              </a:rPr>
              <a:t>по </a:t>
            </a:r>
            <a:r>
              <a:rPr lang="ru-RU" sz="1800" b="1" dirty="0">
                <a:solidFill>
                  <a:srgbClr val="002060"/>
                </a:solidFill>
                <a:effectLst>
                  <a:outerShdw blurRad="38100" dist="38100" dir="2700000" algn="tl">
                    <a:srgbClr val="000000">
                      <a:alpha val="43137"/>
                    </a:srgbClr>
                  </a:outerShdw>
                </a:effectLst>
              </a:rPr>
              <a:t>организации и проведению итогового сочинения (изложения) </a:t>
            </a:r>
            <a:r>
              <a:rPr lang="ru-RU" sz="1800" b="1" dirty="0" smtClean="0">
                <a:solidFill>
                  <a:srgbClr val="002060"/>
                </a:solidFill>
                <a:effectLst>
                  <a:outerShdw blurRad="38100" dist="38100" dir="2700000" algn="tl">
                    <a:srgbClr val="000000">
                      <a:alpha val="43137"/>
                    </a:srgbClr>
                  </a:outerShdw>
                </a:effectLst>
              </a:rPr>
              <a:t>в 202</a:t>
            </a:r>
            <a:r>
              <a:rPr lang="en-US" sz="1800" b="1" dirty="0" smtClean="0">
                <a:solidFill>
                  <a:srgbClr val="002060"/>
                </a:solidFill>
                <a:effectLst>
                  <a:outerShdw blurRad="38100" dist="38100" dir="2700000" algn="tl">
                    <a:srgbClr val="000000">
                      <a:alpha val="43137"/>
                    </a:srgbClr>
                  </a:outerShdw>
                </a:effectLst>
              </a:rPr>
              <a:t>4</a:t>
            </a:r>
            <a:r>
              <a:rPr lang="ru-RU" sz="1800" b="1" dirty="0" smtClean="0">
                <a:solidFill>
                  <a:srgbClr val="002060"/>
                </a:solidFill>
                <a:effectLst>
                  <a:outerShdw blurRad="38100" dist="38100" dir="2700000" algn="tl">
                    <a:srgbClr val="000000">
                      <a:alpha val="43137"/>
                    </a:srgbClr>
                  </a:outerShdw>
                </a:effectLst>
              </a:rPr>
              <a:t>/202</a:t>
            </a:r>
            <a:r>
              <a:rPr lang="en-US" sz="1800" b="1" dirty="0" smtClean="0">
                <a:solidFill>
                  <a:srgbClr val="002060"/>
                </a:solidFill>
                <a:effectLst>
                  <a:outerShdw blurRad="38100" dist="38100" dir="2700000" algn="tl">
                    <a:srgbClr val="000000">
                      <a:alpha val="43137"/>
                    </a:srgbClr>
                  </a:outerShdw>
                </a:effectLst>
              </a:rPr>
              <a:t>5</a:t>
            </a:r>
            <a:r>
              <a:rPr lang="ru-RU" sz="1800" b="1" dirty="0" smtClean="0">
                <a:solidFill>
                  <a:srgbClr val="002060"/>
                </a:solidFill>
                <a:effectLst>
                  <a:outerShdw blurRad="38100" dist="38100" dir="2700000" algn="tl">
                    <a:srgbClr val="000000">
                      <a:alpha val="43137"/>
                    </a:srgbClr>
                  </a:outerShdw>
                </a:effectLst>
              </a:rPr>
              <a:t> </a:t>
            </a:r>
            <a:r>
              <a:rPr lang="ru-RU" sz="1800" b="1" dirty="0">
                <a:solidFill>
                  <a:srgbClr val="002060"/>
                </a:solidFill>
                <a:effectLst>
                  <a:outerShdw blurRad="38100" dist="38100" dir="2700000" algn="tl">
                    <a:srgbClr val="000000">
                      <a:alpha val="43137"/>
                    </a:srgbClr>
                  </a:outerShdw>
                </a:effectLst>
              </a:rPr>
              <a:t>учебном году</a:t>
            </a:r>
            <a:r>
              <a:rPr lang="ru-RU" sz="1800" b="1" dirty="0" smtClean="0">
                <a:solidFill>
                  <a:srgbClr val="002060"/>
                </a:solidFill>
                <a:effectLst>
                  <a:outerShdw blurRad="38100" dist="38100" dir="2700000" algn="tl">
                    <a:srgbClr val="000000">
                      <a:alpha val="43137"/>
                    </a:srgbClr>
                  </a:outerShdw>
                </a:effectLst>
              </a:rPr>
              <a:t>»</a:t>
            </a:r>
            <a:endParaRPr lang="ru-RU" sz="1800" b="1" dirty="0">
              <a:solidFill>
                <a:srgbClr val="002060"/>
              </a:solidFill>
              <a:effectLst>
                <a:outerShdw blurRad="38100" dist="38100" dir="2700000" algn="tl">
                  <a:srgbClr val="000000">
                    <a:alpha val="43137"/>
                  </a:srgbClr>
                </a:outerShdw>
              </a:effectLst>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3" name="Прямоугольник 2"/>
          <p:cNvSpPr/>
          <p:nvPr/>
        </p:nvSpPr>
        <p:spPr>
          <a:xfrm>
            <a:off x="755072" y="1173182"/>
            <a:ext cx="8229600" cy="3970318"/>
          </a:xfrm>
          <a:prstGeom prst="rect">
            <a:avLst/>
          </a:prstGeom>
        </p:spPr>
        <p:txBody>
          <a:bodyPr wrap="square">
            <a:spAutoFit/>
          </a:bodyPr>
          <a:lstStyle/>
          <a:p>
            <a:pPr algn="just">
              <a:spcAft>
                <a:spcPts val="600"/>
              </a:spcAft>
            </a:pPr>
            <a:r>
              <a:rPr lang="ru-RU" sz="1200" dirty="0">
                <a:solidFill>
                  <a:srgbClr val="002060"/>
                </a:solidFill>
              </a:rPr>
              <a:t>Инструкция </a:t>
            </a:r>
            <a:r>
              <a:rPr lang="ru-RU" sz="1200" dirty="0" smtClean="0">
                <a:solidFill>
                  <a:srgbClr val="002060"/>
                </a:solidFill>
              </a:rPr>
              <a:t>для участника итогового </a:t>
            </a:r>
            <a:r>
              <a:rPr lang="ru-RU" sz="1200" dirty="0">
                <a:solidFill>
                  <a:srgbClr val="002060"/>
                </a:solidFill>
              </a:rPr>
              <a:t>сочинения к комплекту тем итогового </a:t>
            </a:r>
            <a:r>
              <a:rPr lang="ru-RU" sz="1200" dirty="0" smtClean="0">
                <a:solidFill>
                  <a:srgbClr val="002060"/>
                </a:solidFill>
              </a:rPr>
              <a:t>сочинения</a:t>
            </a:r>
          </a:p>
          <a:p>
            <a:pPr algn="just">
              <a:spcAft>
                <a:spcPts val="600"/>
              </a:spcAft>
            </a:pPr>
            <a:r>
              <a:rPr lang="ru-RU" sz="1200" dirty="0">
                <a:solidFill>
                  <a:srgbClr val="002060"/>
                </a:solidFill>
              </a:rPr>
              <a:t>Инструкция для участника итогового изложения к тексту для итогового </a:t>
            </a:r>
            <a:r>
              <a:rPr lang="ru-RU" sz="1200" dirty="0" smtClean="0">
                <a:solidFill>
                  <a:srgbClr val="002060"/>
                </a:solidFill>
              </a:rPr>
              <a:t>изложения</a:t>
            </a:r>
          </a:p>
          <a:p>
            <a:pPr algn="just">
              <a:spcAft>
                <a:spcPts val="600"/>
              </a:spcAft>
            </a:pPr>
            <a:r>
              <a:rPr lang="ru-RU" sz="1200" dirty="0">
                <a:solidFill>
                  <a:srgbClr val="002060"/>
                </a:solidFill>
              </a:rPr>
              <a:t>Памятка о порядке проведения итогового сочинения (изложения) для ознакомления обучающихся и их родителей (законных представителей</a:t>
            </a:r>
            <a:r>
              <a:rPr lang="ru-RU" sz="1200" dirty="0" smtClean="0">
                <a:solidFill>
                  <a:srgbClr val="002060"/>
                </a:solidFill>
              </a:rPr>
              <a:t>)</a:t>
            </a:r>
          </a:p>
          <a:p>
            <a:pPr algn="just">
              <a:spcAft>
                <a:spcPts val="600"/>
              </a:spcAft>
            </a:pPr>
            <a:r>
              <a:rPr lang="ru-RU" sz="1200" dirty="0">
                <a:solidFill>
                  <a:srgbClr val="002060"/>
                </a:solidFill>
              </a:rPr>
              <a:t>Инструкция для технического специалиста по получению комплектов тем итогового </a:t>
            </a:r>
            <a:r>
              <a:rPr lang="ru-RU" sz="1200" dirty="0" smtClean="0">
                <a:solidFill>
                  <a:srgbClr val="002060"/>
                </a:solidFill>
              </a:rPr>
              <a:t>сочинения</a:t>
            </a:r>
          </a:p>
          <a:p>
            <a:pPr algn="just">
              <a:spcAft>
                <a:spcPts val="600"/>
              </a:spcAft>
            </a:pPr>
            <a:r>
              <a:rPr lang="ru-RU" sz="1200" dirty="0">
                <a:solidFill>
                  <a:srgbClr val="002060"/>
                </a:solidFill>
              </a:rPr>
              <a:t>Инструкция для участника итогового сочинения (изложения), зачитываемая членом комиссии по проведению итогового сочинения (изложения) в учебном кабинете перед началом проведения итогового сочинения (изложения</a:t>
            </a:r>
            <a:r>
              <a:rPr lang="ru-RU" sz="1200" dirty="0" smtClean="0">
                <a:solidFill>
                  <a:srgbClr val="002060"/>
                </a:solidFill>
              </a:rPr>
              <a:t>)</a:t>
            </a:r>
          </a:p>
          <a:p>
            <a:pPr algn="just">
              <a:spcAft>
                <a:spcPts val="600"/>
              </a:spcAft>
            </a:pPr>
            <a:endParaRPr lang="ru-RU" sz="1200" dirty="0">
              <a:solidFill>
                <a:srgbClr val="002060"/>
              </a:solidFill>
            </a:endParaRPr>
          </a:p>
          <a:p>
            <a:pPr algn="just">
              <a:spcAft>
                <a:spcPts val="600"/>
              </a:spcAft>
            </a:pPr>
            <a:r>
              <a:rPr lang="ru-RU" sz="1200" dirty="0">
                <a:solidFill>
                  <a:srgbClr val="002060"/>
                </a:solidFill>
              </a:rPr>
              <a:t>Инструктивные материалы для лиц, привлекаемых к проведению итогового сочинения (изложения</a:t>
            </a:r>
            <a:r>
              <a:rPr lang="ru-RU" sz="1200" dirty="0" smtClean="0">
                <a:solidFill>
                  <a:srgbClr val="002060"/>
                </a:solidFill>
              </a:rPr>
              <a:t>):</a:t>
            </a:r>
          </a:p>
          <a:p>
            <a:pPr marL="171450" indent="-171450" algn="just">
              <a:spcAft>
                <a:spcPts val="600"/>
              </a:spcAft>
              <a:buFont typeface="Wingdings" panose="05000000000000000000" pitchFamily="2" charset="2"/>
              <a:buChar char="Ø"/>
            </a:pPr>
            <a:r>
              <a:rPr lang="ru-RU" sz="1200" dirty="0" smtClean="0">
                <a:solidFill>
                  <a:srgbClr val="002060"/>
                </a:solidFill>
              </a:rPr>
              <a:t>для </a:t>
            </a:r>
            <a:r>
              <a:rPr lang="ru-RU" sz="1200" dirty="0">
                <a:solidFill>
                  <a:srgbClr val="002060"/>
                </a:solidFill>
              </a:rPr>
              <a:t>руководителя образовательной организации</a:t>
            </a:r>
            <a:endParaRPr lang="ru-RU" sz="1200" dirty="0" smtClean="0">
              <a:solidFill>
                <a:srgbClr val="002060"/>
              </a:solidFill>
            </a:endParaRPr>
          </a:p>
          <a:p>
            <a:pPr marL="171450" indent="-171450" algn="just">
              <a:spcAft>
                <a:spcPts val="600"/>
              </a:spcAft>
              <a:buFont typeface="Wingdings" panose="05000000000000000000" pitchFamily="2" charset="2"/>
              <a:buChar char="Ø"/>
            </a:pPr>
            <a:r>
              <a:rPr lang="ru-RU" sz="1200" dirty="0">
                <a:solidFill>
                  <a:srgbClr val="002060"/>
                </a:solidFill>
              </a:rPr>
              <a:t>для технического специалиста при проведении </a:t>
            </a:r>
            <a:r>
              <a:rPr lang="ru-RU" sz="1200" dirty="0" smtClean="0">
                <a:solidFill>
                  <a:srgbClr val="002060"/>
                </a:solidFill>
              </a:rPr>
              <a:t>итогового сочинения </a:t>
            </a:r>
            <a:r>
              <a:rPr lang="ru-RU" sz="1200" dirty="0">
                <a:solidFill>
                  <a:srgbClr val="002060"/>
                </a:solidFill>
              </a:rPr>
              <a:t>(изложения</a:t>
            </a:r>
            <a:r>
              <a:rPr lang="ru-RU" sz="1200" dirty="0" smtClean="0">
                <a:solidFill>
                  <a:srgbClr val="002060"/>
                </a:solidFill>
              </a:rPr>
              <a:t>)</a:t>
            </a:r>
          </a:p>
          <a:p>
            <a:pPr marL="171450" indent="-171450" algn="just">
              <a:spcAft>
                <a:spcPts val="600"/>
              </a:spcAft>
              <a:buFont typeface="Wingdings" panose="05000000000000000000" pitchFamily="2" charset="2"/>
              <a:buChar char="Ø"/>
            </a:pPr>
            <a:r>
              <a:rPr lang="ru-RU" sz="1200" dirty="0">
                <a:solidFill>
                  <a:srgbClr val="002060"/>
                </a:solidFill>
              </a:rPr>
              <a:t>для членов комиссии по проведению итогового </a:t>
            </a:r>
            <a:r>
              <a:rPr lang="ru-RU" sz="1200" dirty="0" smtClean="0">
                <a:solidFill>
                  <a:srgbClr val="002060"/>
                </a:solidFill>
              </a:rPr>
              <a:t>сочинения (</a:t>
            </a:r>
            <a:r>
              <a:rPr lang="ru-RU" sz="1200" dirty="0">
                <a:solidFill>
                  <a:srgbClr val="002060"/>
                </a:solidFill>
              </a:rPr>
              <a:t>изложения</a:t>
            </a:r>
            <a:r>
              <a:rPr lang="ru-RU" sz="1200" dirty="0" smtClean="0">
                <a:solidFill>
                  <a:srgbClr val="002060"/>
                </a:solidFill>
              </a:rPr>
              <a:t>)</a:t>
            </a:r>
          </a:p>
          <a:p>
            <a:pPr marL="171450" indent="-171450" algn="just">
              <a:spcAft>
                <a:spcPts val="600"/>
              </a:spcAft>
              <a:buFont typeface="Wingdings" panose="05000000000000000000" pitchFamily="2" charset="2"/>
              <a:buChar char="Ø"/>
            </a:pPr>
            <a:r>
              <a:rPr lang="ru-RU" sz="1200" dirty="0" smtClean="0">
                <a:solidFill>
                  <a:srgbClr val="002060"/>
                </a:solidFill>
              </a:rPr>
              <a:t>для экспертов по </a:t>
            </a:r>
            <a:r>
              <a:rPr lang="ru-RU" sz="1200" dirty="0">
                <a:solidFill>
                  <a:srgbClr val="002060"/>
                </a:solidFill>
              </a:rPr>
              <a:t>проверке итогового сочинения (изложения)</a:t>
            </a:r>
          </a:p>
          <a:p>
            <a:pPr algn="just">
              <a:spcAft>
                <a:spcPts val="600"/>
              </a:spcAft>
            </a:pPr>
            <a:endParaRPr lang="ru-RU" sz="1200" dirty="0">
              <a:solidFill>
                <a:srgbClr val="002060"/>
              </a:solidFill>
            </a:endParaRPr>
          </a:p>
          <a:p>
            <a:pPr algn="just">
              <a:spcAft>
                <a:spcPts val="600"/>
              </a:spcAft>
            </a:pPr>
            <a:r>
              <a:rPr lang="ru-RU" sz="1200" dirty="0">
                <a:solidFill>
                  <a:srgbClr val="002060"/>
                </a:solidFill>
              </a:rPr>
              <a:t>Критерии оценивания итогового сочинения (изложения</a:t>
            </a:r>
            <a:r>
              <a:rPr lang="ru-RU" sz="1200" dirty="0" smtClean="0">
                <a:solidFill>
                  <a:srgbClr val="002060"/>
                </a:solidFill>
              </a:rPr>
              <a:t>)</a:t>
            </a:r>
          </a:p>
        </p:txBody>
      </p:sp>
    </p:spTree>
    <p:extLst>
      <p:ext uri="{BB962C8B-B14F-4D97-AF65-F5344CB8AC3E}">
        <p14:creationId xmlns:p14="http://schemas.microsoft.com/office/powerpoint/2010/main" val="3834960308"/>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630381" y="63729"/>
            <a:ext cx="8354291" cy="923330"/>
          </a:xfrm>
          <a:prstGeom prst="rect">
            <a:avLst/>
          </a:prstGeom>
          <a:noFill/>
        </p:spPr>
        <p:txBody>
          <a:bodyPr wrap="square" rtlCol="0">
            <a:spAutoFit/>
          </a:bodyPr>
          <a:lstStyle/>
          <a:p>
            <a:pPr lvl="0" algn="ctr" defTabSz="914378">
              <a:defRPr/>
            </a:pPr>
            <a:r>
              <a:rPr lang="ru-RU" sz="1800" b="1" dirty="0">
                <a:solidFill>
                  <a:srgbClr val="002060"/>
                </a:solidFill>
                <a:effectLst>
                  <a:outerShdw blurRad="38100" dist="38100" dir="2700000" algn="tl">
                    <a:srgbClr val="000000">
                      <a:alpha val="43137"/>
                    </a:srgbClr>
                  </a:outerShdw>
                </a:effectLst>
              </a:rPr>
              <a:t>Приказ </a:t>
            </a:r>
            <a:r>
              <a:rPr lang="ru-RU" sz="1800" b="1" dirty="0" smtClean="0">
                <a:solidFill>
                  <a:srgbClr val="002060"/>
                </a:solidFill>
                <a:effectLst>
                  <a:outerShdw blurRad="38100" dist="38100" dir="2700000" algn="tl">
                    <a:srgbClr val="000000">
                      <a:alpha val="43137"/>
                    </a:srgbClr>
                  </a:outerShdw>
                </a:effectLst>
              </a:rPr>
              <a:t>МОиН РТ </a:t>
            </a:r>
            <a:r>
              <a:rPr lang="ru-RU" sz="1800" b="1" dirty="0">
                <a:solidFill>
                  <a:srgbClr val="002060"/>
                </a:solidFill>
                <a:effectLst>
                  <a:outerShdw blurRad="38100" dist="38100" dir="2700000" algn="tl">
                    <a:srgbClr val="000000">
                      <a:alpha val="43137"/>
                    </a:srgbClr>
                  </a:outerShdw>
                </a:effectLst>
              </a:rPr>
              <a:t>от 25.10.2024 № под-1784/24  «Об утверждении инструкций </a:t>
            </a:r>
            <a:r>
              <a:rPr lang="ru-RU" sz="1800" b="1" dirty="0" smtClean="0">
                <a:solidFill>
                  <a:srgbClr val="002060"/>
                </a:solidFill>
                <a:effectLst>
                  <a:outerShdw blurRad="38100" dist="38100" dir="2700000" algn="tl">
                    <a:srgbClr val="000000">
                      <a:alpha val="43137"/>
                    </a:srgbClr>
                  </a:outerShdw>
                </a:effectLst>
              </a:rPr>
              <a:t>по </a:t>
            </a:r>
            <a:r>
              <a:rPr lang="ru-RU" sz="1800" b="1" dirty="0">
                <a:solidFill>
                  <a:srgbClr val="002060"/>
                </a:solidFill>
                <a:effectLst>
                  <a:outerShdw blurRad="38100" dist="38100" dir="2700000" algn="tl">
                    <a:srgbClr val="000000">
                      <a:alpha val="43137"/>
                    </a:srgbClr>
                  </a:outerShdw>
                </a:effectLst>
              </a:rPr>
              <a:t>организации и проведению итогового сочинения (изложения) </a:t>
            </a:r>
            <a:r>
              <a:rPr lang="ru-RU" sz="1800" b="1" dirty="0" smtClean="0">
                <a:solidFill>
                  <a:srgbClr val="002060"/>
                </a:solidFill>
                <a:effectLst>
                  <a:outerShdw blurRad="38100" dist="38100" dir="2700000" algn="tl">
                    <a:srgbClr val="000000">
                      <a:alpha val="43137"/>
                    </a:srgbClr>
                  </a:outerShdw>
                </a:effectLst>
              </a:rPr>
              <a:t>в 202</a:t>
            </a:r>
            <a:r>
              <a:rPr lang="en-US" sz="1800" b="1" dirty="0" smtClean="0">
                <a:solidFill>
                  <a:srgbClr val="002060"/>
                </a:solidFill>
                <a:effectLst>
                  <a:outerShdw blurRad="38100" dist="38100" dir="2700000" algn="tl">
                    <a:srgbClr val="000000">
                      <a:alpha val="43137"/>
                    </a:srgbClr>
                  </a:outerShdw>
                </a:effectLst>
              </a:rPr>
              <a:t>4</a:t>
            </a:r>
            <a:r>
              <a:rPr lang="ru-RU" sz="1800" b="1" dirty="0" smtClean="0">
                <a:solidFill>
                  <a:srgbClr val="002060"/>
                </a:solidFill>
                <a:effectLst>
                  <a:outerShdw blurRad="38100" dist="38100" dir="2700000" algn="tl">
                    <a:srgbClr val="000000">
                      <a:alpha val="43137"/>
                    </a:srgbClr>
                  </a:outerShdw>
                </a:effectLst>
              </a:rPr>
              <a:t>/202</a:t>
            </a:r>
            <a:r>
              <a:rPr lang="en-US" sz="1800" b="1" dirty="0" smtClean="0">
                <a:solidFill>
                  <a:srgbClr val="002060"/>
                </a:solidFill>
                <a:effectLst>
                  <a:outerShdw blurRad="38100" dist="38100" dir="2700000" algn="tl">
                    <a:srgbClr val="000000">
                      <a:alpha val="43137"/>
                    </a:srgbClr>
                  </a:outerShdw>
                </a:effectLst>
              </a:rPr>
              <a:t>5</a:t>
            </a:r>
            <a:r>
              <a:rPr lang="ru-RU" sz="1800" b="1" dirty="0" smtClean="0">
                <a:solidFill>
                  <a:srgbClr val="002060"/>
                </a:solidFill>
                <a:effectLst>
                  <a:outerShdw blurRad="38100" dist="38100" dir="2700000" algn="tl">
                    <a:srgbClr val="000000">
                      <a:alpha val="43137"/>
                    </a:srgbClr>
                  </a:outerShdw>
                </a:effectLst>
              </a:rPr>
              <a:t> </a:t>
            </a:r>
            <a:r>
              <a:rPr lang="ru-RU" sz="1800" b="1" dirty="0">
                <a:solidFill>
                  <a:srgbClr val="002060"/>
                </a:solidFill>
                <a:effectLst>
                  <a:outerShdw blurRad="38100" dist="38100" dir="2700000" algn="tl">
                    <a:srgbClr val="000000">
                      <a:alpha val="43137"/>
                    </a:srgbClr>
                  </a:outerShdw>
                </a:effectLst>
              </a:rPr>
              <a:t>учебном году</a:t>
            </a:r>
            <a:r>
              <a:rPr lang="ru-RU" sz="1800" b="1" dirty="0" smtClean="0">
                <a:solidFill>
                  <a:srgbClr val="002060"/>
                </a:solidFill>
                <a:effectLst>
                  <a:outerShdw blurRad="38100" dist="38100" dir="2700000" algn="tl">
                    <a:srgbClr val="000000">
                      <a:alpha val="43137"/>
                    </a:srgbClr>
                  </a:outerShdw>
                </a:effectLst>
              </a:rPr>
              <a:t>»</a:t>
            </a:r>
            <a:endParaRPr lang="ru-RU" sz="1800" b="1" dirty="0">
              <a:solidFill>
                <a:srgbClr val="002060"/>
              </a:solidFill>
              <a:effectLst>
                <a:outerShdw blurRad="38100" dist="38100" dir="2700000" algn="tl">
                  <a:srgbClr val="000000">
                    <a:alpha val="43137"/>
                  </a:srgbClr>
                </a:outerShdw>
              </a:effectLst>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218760713"/>
              </p:ext>
            </p:extLst>
          </p:nvPr>
        </p:nvGraphicFramePr>
        <p:xfrm>
          <a:off x="810491" y="1246910"/>
          <a:ext cx="8070273" cy="3796142"/>
        </p:xfrm>
        <a:graphic>
          <a:graphicData uri="http://schemas.openxmlformats.org/drawingml/2006/table">
            <a:tbl>
              <a:tblPr firstRow="1" firstCol="1" bandRow="1">
                <a:tableStyleId>{EB9631B5-78F2-41C9-869B-9F39066F8104}</a:tableStyleId>
              </a:tblPr>
              <a:tblGrid>
                <a:gridCol w="668200">
                  <a:extLst>
                    <a:ext uri="{9D8B030D-6E8A-4147-A177-3AD203B41FA5}">
                      <a16:colId xmlns:a16="http://schemas.microsoft.com/office/drawing/2014/main" val="3528065179"/>
                    </a:ext>
                  </a:extLst>
                </a:gridCol>
                <a:gridCol w="7402073">
                  <a:extLst>
                    <a:ext uri="{9D8B030D-6E8A-4147-A177-3AD203B41FA5}">
                      <a16:colId xmlns:a16="http://schemas.microsoft.com/office/drawing/2014/main" val="4105378715"/>
                    </a:ext>
                  </a:extLst>
                </a:gridCol>
              </a:tblGrid>
              <a:tr h="238501">
                <a:tc>
                  <a:txBody>
                    <a:bodyPr/>
                    <a:lstStyle/>
                    <a:p>
                      <a:pPr>
                        <a:spcAft>
                          <a:spcPts val="0"/>
                        </a:spcAft>
                      </a:pPr>
                      <a:r>
                        <a:rPr lang="ru-RU" sz="1400" dirty="0">
                          <a:effectLst/>
                        </a:rPr>
                        <a:t> </a:t>
                      </a:r>
                      <a:endParaRPr lang="ru-RU" sz="1400" dirty="0">
                        <a:solidFill>
                          <a:srgbClr val="000000"/>
                        </a:solidFill>
                        <a:effectLst/>
                        <a:latin typeface="Microsoft Sans Serif" panose="020B0604020202020204" pitchFamily="34" charset="0"/>
                        <a:ea typeface="Microsoft Sans Serif" panose="020B0604020202020204" pitchFamily="34" charset="0"/>
                      </a:endParaRPr>
                    </a:p>
                  </a:txBody>
                  <a:tcPr marL="6350" marR="6350" marT="0" marB="0"/>
                </a:tc>
                <a:tc>
                  <a:txBody>
                    <a:bodyPr/>
                    <a:lstStyle/>
                    <a:p>
                      <a:pPr marL="2425700">
                        <a:spcAft>
                          <a:spcPts val="0"/>
                        </a:spcAft>
                      </a:pPr>
                      <a:r>
                        <a:rPr lang="ru-RU" sz="1400" dirty="0">
                          <a:effectLst/>
                        </a:rPr>
                        <a:t>Разделы и подразделы</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1420136132"/>
                  </a:ext>
                </a:extLst>
              </a:tr>
              <a:tr h="238501">
                <a:tc>
                  <a:txBody>
                    <a:bodyPr/>
                    <a:lstStyle/>
                    <a:p>
                      <a:pPr marL="88900">
                        <a:spcAft>
                          <a:spcPts val="0"/>
                        </a:spcAft>
                      </a:pPr>
                      <a:r>
                        <a:rPr lang="ru-RU" sz="1400">
                          <a:effectLst/>
                        </a:rPr>
                        <a:t>1</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457200">
                        <a:spcAft>
                          <a:spcPts val="0"/>
                        </a:spcAft>
                      </a:pPr>
                      <a:r>
                        <a:rPr lang="ru-RU" sz="1400" b="1" dirty="0">
                          <a:effectLst/>
                        </a:rPr>
                        <a:t>Духовно-нравственные ориентиры в жизни человека</a:t>
                      </a:r>
                      <a:endParaRPr lang="ru-RU" sz="1400" b="1"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2124476568"/>
                  </a:ext>
                </a:extLst>
              </a:tr>
              <a:tr h="238501">
                <a:tc>
                  <a:txBody>
                    <a:bodyPr/>
                    <a:lstStyle/>
                    <a:p>
                      <a:pPr marL="88900" algn="l">
                        <a:spcBef>
                          <a:spcPts val="300"/>
                        </a:spcBef>
                        <a:spcAft>
                          <a:spcPts val="0"/>
                        </a:spcAft>
                      </a:pPr>
                      <a:r>
                        <a:rPr lang="ru-RU" sz="1400">
                          <a:effectLst/>
                        </a:rPr>
                        <a:t>1.1.</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spcBef>
                          <a:spcPts val="300"/>
                        </a:spcBef>
                        <a:spcAft>
                          <a:spcPts val="0"/>
                        </a:spcAft>
                      </a:pPr>
                      <a:r>
                        <a:rPr lang="ru-RU" sz="1400" dirty="0">
                          <a:effectLst/>
                        </a:rPr>
                        <a:t>Внутренний мир человека и его личностные качества</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3856299482"/>
                  </a:ext>
                </a:extLst>
              </a:tr>
              <a:tr h="432993">
                <a:tc>
                  <a:txBody>
                    <a:bodyPr/>
                    <a:lstStyle/>
                    <a:p>
                      <a:pPr marL="88900" algn="l">
                        <a:spcBef>
                          <a:spcPts val="300"/>
                        </a:spcBef>
                        <a:spcAft>
                          <a:spcPts val="0"/>
                        </a:spcAft>
                      </a:pPr>
                      <a:r>
                        <a:rPr lang="ru-RU" sz="1400">
                          <a:effectLst/>
                        </a:rPr>
                        <a:t>1.2.</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lnSpc>
                          <a:spcPts val="1510"/>
                        </a:lnSpc>
                        <a:spcBef>
                          <a:spcPts val="300"/>
                        </a:spcBef>
                        <a:spcAft>
                          <a:spcPts val="0"/>
                        </a:spcAft>
                      </a:pPr>
                      <a:r>
                        <a:rPr lang="ru-RU" sz="1400" dirty="0">
                          <a:effectLst/>
                        </a:rPr>
                        <a:t>Отношение человека к другому человеку (окружению), нравственные идеалы и выбор между добром и злом</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1893249759"/>
                  </a:ext>
                </a:extLst>
              </a:tr>
              <a:tr h="238501">
                <a:tc>
                  <a:txBody>
                    <a:bodyPr/>
                    <a:lstStyle/>
                    <a:p>
                      <a:pPr marL="88900" algn="l">
                        <a:spcBef>
                          <a:spcPts val="300"/>
                        </a:spcBef>
                        <a:spcAft>
                          <a:spcPts val="0"/>
                        </a:spcAft>
                      </a:pPr>
                      <a:r>
                        <a:rPr lang="ru-RU" sz="1400">
                          <a:effectLst/>
                        </a:rPr>
                        <a:t>1.3.</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spcBef>
                          <a:spcPts val="300"/>
                        </a:spcBef>
                        <a:spcAft>
                          <a:spcPts val="0"/>
                        </a:spcAft>
                      </a:pPr>
                      <a:r>
                        <a:rPr lang="ru-RU" sz="1400" dirty="0">
                          <a:effectLst/>
                        </a:rPr>
                        <a:t>Познание человеком самого себя</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1973478308"/>
                  </a:ext>
                </a:extLst>
              </a:tr>
              <a:tr h="238501">
                <a:tc>
                  <a:txBody>
                    <a:bodyPr/>
                    <a:lstStyle/>
                    <a:p>
                      <a:pPr marL="88900" algn="l">
                        <a:spcBef>
                          <a:spcPts val="300"/>
                        </a:spcBef>
                        <a:spcAft>
                          <a:spcPts val="0"/>
                        </a:spcAft>
                      </a:pPr>
                      <a:r>
                        <a:rPr lang="ru-RU" sz="1400">
                          <a:effectLst/>
                        </a:rPr>
                        <a:t>1.4.</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spcBef>
                          <a:spcPts val="300"/>
                        </a:spcBef>
                        <a:spcAft>
                          <a:spcPts val="0"/>
                        </a:spcAft>
                      </a:pPr>
                      <a:r>
                        <a:rPr lang="ru-RU" sz="1400" dirty="0">
                          <a:effectLst/>
                        </a:rPr>
                        <a:t>Свобода человека и ее ограничения</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3523789604"/>
                  </a:ext>
                </a:extLst>
              </a:tr>
              <a:tr h="262636">
                <a:tc>
                  <a:txBody>
                    <a:bodyPr/>
                    <a:lstStyle/>
                    <a:p>
                      <a:pPr marL="88900">
                        <a:spcAft>
                          <a:spcPts val="0"/>
                        </a:spcAft>
                      </a:pPr>
                      <a:r>
                        <a:rPr lang="ru-RU" sz="1400">
                          <a:effectLst/>
                        </a:rPr>
                        <a:t>2</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457200">
                        <a:spcAft>
                          <a:spcPts val="0"/>
                        </a:spcAft>
                      </a:pPr>
                      <a:r>
                        <a:rPr lang="ru-RU" sz="1400" b="1" dirty="0">
                          <a:effectLst/>
                        </a:rPr>
                        <a:t>Семья, общество, Отечество в жизни человека</a:t>
                      </a:r>
                      <a:endParaRPr lang="ru-RU" sz="1400" b="1"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1953287063"/>
                  </a:ext>
                </a:extLst>
              </a:tr>
              <a:tr h="238501">
                <a:tc>
                  <a:txBody>
                    <a:bodyPr/>
                    <a:lstStyle/>
                    <a:p>
                      <a:pPr marL="88900" algn="l">
                        <a:spcBef>
                          <a:spcPts val="300"/>
                        </a:spcBef>
                        <a:spcAft>
                          <a:spcPts val="0"/>
                        </a:spcAft>
                      </a:pPr>
                      <a:r>
                        <a:rPr lang="ru-RU" sz="1400">
                          <a:effectLst/>
                        </a:rPr>
                        <a:t>2.1.</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spcBef>
                          <a:spcPts val="300"/>
                        </a:spcBef>
                        <a:spcAft>
                          <a:spcPts val="0"/>
                        </a:spcAft>
                      </a:pPr>
                      <a:r>
                        <a:rPr lang="ru-RU" sz="1400" dirty="0">
                          <a:effectLst/>
                        </a:rPr>
                        <a:t>Семья, род; семейные ценности и традиции</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2438594579"/>
                  </a:ext>
                </a:extLst>
              </a:tr>
              <a:tr h="238501">
                <a:tc>
                  <a:txBody>
                    <a:bodyPr/>
                    <a:lstStyle/>
                    <a:p>
                      <a:pPr marL="88900" algn="l">
                        <a:spcBef>
                          <a:spcPts val="300"/>
                        </a:spcBef>
                        <a:spcAft>
                          <a:spcPts val="0"/>
                        </a:spcAft>
                      </a:pPr>
                      <a:r>
                        <a:rPr lang="ru-RU" sz="1400">
                          <a:effectLst/>
                        </a:rPr>
                        <a:t>2.2.</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spcBef>
                          <a:spcPts val="300"/>
                        </a:spcBef>
                        <a:spcAft>
                          <a:spcPts val="0"/>
                        </a:spcAft>
                      </a:pPr>
                      <a:r>
                        <a:rPr lang="ru-RU" sz="1400" dirty="0">
                          <a:effectLst/>
                        </a:rPr>
                        <a:t>Человек и общество</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3169846663"/>
                  </a:ext>
                </a:extLst>
              </a:tr>
              <a:tr h="238501">
                <a:tc>
                  <a:txBody>
                    <a:bodyPr/>
                    <a:lstStyle/>
                    <a:p>
                      <a:pPr marL="88900" algn="l">
                        <a:spcBef>
                          <a:spcPts val="300"/>
                        </a:spcBef>
                        <a:spcAft>
                          <a:spcPts val="0"/>
                        </a:spcAft>
                      </a:pPr>
                      <a:r>
                        <a:rPr lang="ru-RU" sz="1400">
                          <a:effectLst/>
                        </a:rPr>
                        <a:t>2.3.</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spcBef>
                          <a:spcPts val="300"/>
                        </a:spcBef>
                        <a:spcAft>
                          <a:spcPts val="0"/>
                        </a:spcAft>
                      </a:pPr>
                      <a:r>
                        <a:rPr lang="ru-RU" sz="1400" dirty="0">
                          <a:effectLst/>
                        </a:rPr>
                        <a:t>Родина, государство, гражданская позиция человека</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1751307752"/>
                  </a:ext>
                </a:extLst>
              </a:tr>
              <a:tr h="238501">
                <a:tc>
                  <a:txBody>
                    <a:bodyPr/>
                    <a:lstStyle/>
                    <a:p>
                      <a:pPr marL="88900">
                        <a:spcAft>
                          <a:spcPts val="0"/>
                        </a:spcAft>
                      </a:pPr>
                      <a:r>
                        <a:rPr lang="ru-RU" sz="1400">
                          <a:effectLst/>
                        </a:rPr>
                        <a:t>3</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457200">
                        <a:spcAft>
                          <a:spcPts val="0"/>
                        </a:spcAft>
                      </a:pPr>
                      <a:r>
                        <a:rPr lang="ru-RU" sz="1400" b="1" dirty="0">
                          <a:effectLst/>
                        </a:rPr>
                        <a:t>Природа и культура в жизни человека</a:t>
                      </a:r>
                      <a:endParaRPr lang="ru-RU" sz="1400" b="1"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4269366718"/>
                  </a:ext>
                </a:extLst>
              </a:tr>
              <a:tr h="238501">
                <a:tc>
                  <a:txBody>
                    <a:bodyPr/>
                    <a:lstStyle/>
                    <a:p>
                      <a:pPr marL="88900" algn="l">
                        <a:spcBef>
                          <a:spcPts val="300"/>
                        </a:spcBef>
                        <a:spcAft>
                          <a:spcPts val="0"/>
                        </a:spcAft>
                      </a:pPr>
                      <a:r>
                        <a:rPr lang="ru-RU" sz="1400">
                          <a:effectLst/>
                        </a:rPr>
                        <a:t>3.1.</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spcBef>
                          <a:spcPts val="300"/>
                        </a:spcBef>
                        <a:spcAft>
                          <a:spcPts val="0"/>
                        </a:spcAft>
                      </a:pPr>
                      <a:r>
                        <a:rPr lang="ru-RU" sz="1400" dirty="0">
                          <a:effectLst/>
                        </a:rPr>
                        <a:t>Природа и человек</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2964982041"/>
                  </a:ext>
                </a:extLst>
              </a:tr>
              <a:tr h="238501">
                <a:tc>
                  <a:txBody>
                    <a:bodyPr/>
                    <a:lstStyle/>
                    <a:p>
                      <a:pPr marL="88900" algn="l">
                        <a:spcBef>
                          <a:spcPts val="300"/>
                        </a:spcBef>
                        <a:spcAft>
                          <a:spcPts val="0"/>
                        </a:spcAft>
                      </a:pPr>
                      <a:r>
                        <a:rPr lang="ru-RU" sz="1400">
                          <a:effectLst/>
                        </a:rPr>
                        <a:t>3.2.</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spcBef>
                          <a:spcPts val="300"/>
                        </a:spcBef>
                        <a:spcAft>
                          <a:spcPts val="0"/>
                        </a:spcAft>
                      </a:pPr>
                      <a:r>
                        <a:rPr lang="ru-RU" sz="1400" dirty="0">
                          <a:effectLst/>
                        </a:rPr>
                        <a:t>Наука и человек</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3756813959"/>
                  </a:ext>
                </a:extLst>
              </a:tr>
              <a:tr h="238501">
                <a:tc>
                  <a:txBody>
                    <a:bodyPr/>
                    <a:lstStyle/>
                    <a:p>
                      <a:pPr marL="88900" algn="l">
                        <a:spcBef>
                          <a:spcPts val="300"/>
                        </a:spcBef>
                        <a:spcAft>
                          <a:spcPts val="0"/>
                        </a:spcAft>
                      </a:pPr>
                      <a:r>
                        <a:rPr lang="ru-RU" sz="1400">
                          <a:effectLst/>
                        </a:rPr>
                        <a:t>3.3.</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spcBef>
                          <a:spcPts val="300"/>
                        </a:spcBef>
                        <a:spcAft>
                          <a:spcPts val="0"/>
                        </a:spcAft>
                      </a:pPr>
                      <a:r>
                        <a:rPr lang="ru-RU" sz="1400" dirty="0">
                          <a:effectLst/>
                        </a:rPr>
                        <a:t>Искусство и человек</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1118153135"/>
                  </a:ext>
                </a:extLst>
              </a:tr>
              <a:tr h="238501">
                <a:tc>
                  <a:txBody>
                    <a:bodyPr/>
                    <a:lstStyle/>
                    <a:p>
                      <a:pPr marL="88900" algn="l">
                        <a:spcBef>
                          <a:spcPts val="300"/>
                        </a:spcBef>
                        <a:spcAft>
                          <a:spcPts val="0"/>
                        </a:spcAft>
                      </a:pPr>
                      <a:r>
                        <a:rPr lang="ru-RU" sz="1400">
                          <a:effectLst/>
                        </a:rPr>
                        <a:t>3.4.</a:t>
                      </a:r>
                      <a:endParaRPr lang="ru-RU" sz="140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spcBef>
                          <a:spcPts val="300"/>
                        </a:spcBef>
                        <a:spcAft>
                          <a:spcPts val="0"/>
                        </a:spcAft>
                      </a:pPr>
                      <a:r>
                        <a:rPr lang="ru-RU" sz="1400" dirty="0">
                          <a:effectLst/>
                        </a:rPr>
                        <a:t>Язык и языковая личность</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3321097628"/>
                  </a:ext>
                </a:extLst>
              </a:tr>
            </a:tbl>
          </a:graphicData>
        </a:graphic>
      </p:graphicFrame>
    </p:spTree>
    <p:extLst>
      <p:ext uri="{BB962C8B-B14F-4D97-AF65-F5344CB8AC3E}">
        <p14:creationId xmlns:p14="http://schemas.microsoft.com/office/powerpoint/2010/main" val="3456764843"/>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394854" y="232308"/>
            <a:ext cx="8354291" cy="369332"/>
          </a:xfrm>
          <a:prstGeom prst="rect">
            <a:avLst/>
          </a:prstGeom>
          <a:noFill/>
        </p:spPr>
        <p:txBody>
          <a:bodyPr wrap="square" rtlCol="0">
            <a:spAutoFit/>
          </a:bodyPr>
          <a:lstStyle/>
          <a:p>
            <a:pPr lvl="0" algn="ctr" defTabSz="914378">
              <a:defRPr/>
            </a:pPr>
            <a:r>
              <a:rPr lang="ru-RU" sz="1800" b="1" dirty="0" smtClean="0">
                <a:solidFill>
                  <a:srgbClr val="002060"/>
                </a:solidFill>
                <a:effectLst>
                  <a:outerShdw blurRad="38100" dist="38100" dir="2700000" algn="tl">
                    <a:srgbClr val="000000">
                      <a:alpha val="43137"/>
                    </a:srgbClr>
                  </a:outerShdw>
                </a:effectLst>
              </a:rPr>
              <a:t>Образец комплекта тем</a:t>
            </a:r>
            <a:endParaRPr lang="ru-RU" sz="1800" b="1" dirty="0">
              <a:solidFill>
                <a:srgbClr val="002060"/>
              </a:solidFill>
              <a:effectLst>
                <a:outerShdw blurRad="38100" dist="38100" dir="2700000" algn="tl">
                  <a:srgbClr val="000000">
                    <a:alpha val="43137"/>
                  </a:srgbClr>
                </a:outerShdw>
              </a:effectLst>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graphicFrame>
        <p:nvGraphicFramePr>
          <p:cNvPr id="3" name="Таблица 2"/>
          <p:cNvGraphicFramePr>
            <a:graphicFrameLocks noGrp="1"/>
          </p:cNvGraphicFramePr>
          <p:nvPr>
            <p:extLst>
              <p:ext uri="{D42A27DB-BD31-4B8C-83A1-F6EECF244321}">
                <p14:modId xmlns:p14="http://schemas.microsoft.com/office/powerpoint/2010/main" val="436380505"/>
              </p:ext>
            </p:extLst>
          </p:nvPr>
        </p:nvGraphicFramePr>
        <p:xfrm>
          <a:off x="824345" y="1100575"/>
          <a:ext cx="7924800" cy="3434525"/>
        </p:xfrm>
        <a:graphic>
          <a:graphicData uri="http://schemas.openxmlformats.org/drawingml/2006/table">
            <a:tbl>
              <a:tblPr firstRow="1" firstCol="1" bandRow="1">
                <a:tableStyleId>{00A15C55-8517-42AA-B614-E9B94910E393}</a:tableStyleId>
              </a:tblPr>
              <a:tblGrid>
                <a:gridCol w="1301249">
                  <a:extLst>
                    <a:ext uri="{9D8B030D-6E8A-4147-A177-3AD203B41FA5}">
                      <a16:colId xmlns:a16="http://schemas.microsoft.com/office/drawing/2014/main" val="506579235"/>
                    </a:ext>
                  </a:extLst>
                </a:gridCol>
                <a:gridCol w="6623551">
                  <a:extLst>
                    <a:ext uri="{9D8B030D-6E8A-4147-A177-3AD203B41FA5}">
                      <a16:colId xmlns:a16="http://schemas.microsoft.com/office/drawing/2014/main" val="3409134974"/>
                    </a:ext>
                  </a:extLst>
                </a:gridCol>
              </a:tblGrid>
              <a:tr h="502658">
                <a:tc>
                  <a:txBody>
                    <a:bodyPr/>
                    <a:lstStyle/>
                    <a:p>
                      <a:pPr marL="139700" algn="ctr">
                        <a:lnSpc>
                          <a:spcPts val="2090"/>
                        </a:lnSpc>
                        <a:spcAft>
                          <a:spcPts val="0"/>
                        </a:spcAft>
                      </a:pPr>
                      <a:r>
                        <a:rPr lang="ru-RU" sz="1400" dirty="0">
                          <a:effectLst/>
                        </a:rPr>
                        <a:t>Номер темы</a:t>
                      </a:r>
                      <a:endParaRPr lang="ru-RU" sz="1400" dirty="0">
                        <a:effectLst/>
                        <a:latin typeface="Times New Roman" panose="02020603050405020304" pitchFamily="18" charset="0"/>
                        <a:ea typeface="Times New Roman" panose="02020603050405020304" pitchFamily="18" charset="0"/>
                      </a:endParaRPr>
                    </a:p>
                  </a:txBody>
                  <a:tcPr marL="6350" marR="6350" marT="0" marB="0"/>
                </a:tc>
                <a:tc>
                  <a:txBody>
                    <a:bodyPr/>
                    <a:lstStyle/>
                    <a:p>
                      <a:pPr marL="2628900" algn="l">
                        <a:lnSpc>
                          <a:spcPts val="2090"/>
                        </a:lnSpc>
                        <a:spcAft>
                          <a:spcPts val="0"/>
                        </a:spcAft>
                      </a:pPr>
                      <a:r>
                        <a:rPr lang="ru-RU" sz="1400" dirty="0">
                          <a:effectLst/>
                        </a:rPr>
                        <a:t>Тема</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2219064219"/>
                  </a:ext>
                </a:extLst>
              </a:tr>
              <a:tr h="420194">
                <a:tc>
                  <a:txBody>
                    <a:bodyPr/>
                    <a:lstStyle/>
                    <a:p>
                      <a:pPr marL="419100" indent="-457200" algn="ctr">
                        <a:spcBef>
                          <a:spcPts val="2100"/>
                        </a:spcBef>
                        <a:spcAft>
                          <a:spcPts val="0"/>
                        </a:spcAft>
                      </a:pPr>
                      <a:r>
                        <a:rPr lang="ru-RU" sz="1400" dirty="0">
                          <a:effectLst/>
                        </a:rPr>
                        <a:t>147</a:t>
                      </a:r>
                      <a:endParaRPr lang="ru-RU" sz="1400" dirty="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lnSpc>
                          <a:spcPts val="2090"/>
                        </a:lnSpc>
                        <a:spcAft>
                          <a:spcPts val="0"/>
                        </a:spcAft>
                      </a:pPr>
                      <a:r>
                        <a:rPr lang="ru-RU" sz="1400" dirty="0">
                          <a:effectLst/>
                        </a:rPr>
                        <a:t>О чём люди чаще всего мечтают?</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1472468861"/>
                  </a:ext>
                </a:extLst>
              </a:tr>
              <a:tr h="353482">
                <a:tc>
                  <a:txBody>
                    <a:bodyPr/>
                    <a:lstStyle/>
                    <a:p>
                      <a:pPr marL="419100" indent="-457200" algn="ctr">
                        <a:spcBef>
                          <a:spcPts val="2100"/>
                        </a:spcBef>
                        <a:spcAft>
                          <a:spcPts val="0"/>
                        </a:spcAft>
                      </a:pPr>
                      <a:r>
                        <a:rPr lang="ru-RU" sz="1400" dirty="0">
                          <a:effectLst/>
                        </a:rPr>
                        <a:t>249</a:t>
                      </a:r>
                      <a:endParaRPr lang="ru-RU" sz="1400" dirty="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lnSpc>
                          <a:spcPts val="2090"/>
                        </a:lnSpc>
                        <a:spcAft>
                          <a:spcPts val="0"/>
                        </a:spcAft>
                      </a:pPr>
                      <a:r>
                        <a:rPr lang="ru-RU" sz="1400" dirty="0">
                          <a:effectLst/>
                        </a:rPr>
                        <a:t>Чем опасно равнодушие?</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2968679545"/>
                  </a:ext>
                </a:extLst>
              </a:tr>
              <a:tr h="686213">
                <a:tc>
                  <a:txBody>
                    <a:bodyPr/>
                    <a:lstStyle/>
                    <a:p>
                      <a:pPr marL="419100" indent="-457200" algn="ctr">
                        <a:spcBef>
                          <a:spcPts val="2100"/>
                        </a:spcBef>
                        <a:spcAft>
                          <a:spcPts val="0"/>
                        </a:spcAft>
                      </a:pPr>
                      <a:r>
                        <a:rPr lang="ru-RU" sz="1400" dirty="0">
                          <a:effectLst/>
                        </a:rPr>
                        <a:t>311</a:t>
                      </a:r>
                      <a:endParaRPr lang="ru-RU" sz="1400" dirty="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lnSpc>
                          <a:spcPts val="1655"/>
                        </a:lnSpc>
                        <a:spcAft>
                          <a:spcPts val="0"/>
                        </a:spcAft>
                      </a:pPr>
                      <a:r>
                        <a:rPr lang="ru-RU" sz="1400" dirty="0">
                          <a:effectLst/>
                        </a:rPr>
                        <a:t>Какая из мыслей М.Ю. Лермонтова Вам ближе: «Я ищу свободы и покоя» или «Так жизнь скучна, когда боренья нет»?</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3158320142"/>
                  </a:ext>
                </a:extLst>
              </a:tr>
              <a:tr h="357815">
                <a:tc>
                  <a:txBody>
                    <a:bodyPr/>
                    <a:lstStyle/>
                    <a:p>
                      <a:pPr marL="419100" indent="-457200" algn="ctr">
                        <a:spcBef>
                          <a:spcPts val="2100"/>
                        </a:spcBef>
                        <a:spcAft>
                          <a:spcPts val="0"/>
                        </a:spcAft>
                      </a:pPr>
                      <a:r>
                        <a:rPr lang="ru-RU" sz="1400" dirty="0">
                          <a:effectLst/>
                        </a:rPr>
                        <a:t>411</a:t>
                      </a:r>
                      <a:endParaRPr lang="ru-RU" sz="1400" dirty="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lnSpc>
                          <a:spcPts val="2090"/>
                        </a:lnSpc>
                        <a:spcAft>
                          <a:spcPts val="0"/>
                        </a:spcAft>
                      </a:pPr>
                      <a:r>
                        <a:rPr lang="ru-RU" sz="1400" dirty="0">
                          <a:effectLst/>
                        </a:rPr>
                        <a:t>Что значит быть гражданином?</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3863899995"/>
                  </a:ext>
                </a:extLst>
              </a:tr>
              <a:tr h="478241">
                <a:tc>
                  <a:txBody>
                    <a:bodyPr/>
                    <a:lstStyle/>
                    <a:p>
                      <a:pPr marL="419100" indent="-457200" algn="ctr">
                        <a:spcBef>
                          <a:spcPts val="2100"/>
                        </a:spcBef>
                        <a:spcAft>
                          <a:spcPts val="0"/>
                        </a:spcAft>
                      </a:pPr>
                      <a:r>
                        <a:rPr lang="ru-RU" sz="1400" dirty="0">
                          <a:effectLst/>
                        </a:rPr>
                        <a:t>501</a:t>
                      </a:r>
                      <a:endParaRPr lang="ru-RU" sz="1400" dirty="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lnSpc>
                          <a:spcPts val="2090"/>
                        </a:lnSpc>
                        <a:spcAft>
                          <a:spcPts val="0"/>
                        </a:spcAft>
                      </a:pPr>
                      <a:r>
                        <a:rPr lang="ru-RU" sz="1400" dirty="0">
                          <a:effectLst/>
                        </a:rPr>
                        <a:t>Человек науки - каким он должен быть?</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2492008239"/>
                  </a:ext>
                </a:extLst>
              </a:tr>
              <a:tr h="635922">
                <a:tc>
                  <a:txBody>
                    <a:bodyPr/>
                    <a:lstStyle/>
                    <a:p>
                      <a:pPr marL="419100" indent="-457200" algn="ctr">
                        <a:spcBef>
                          <a:spcPts val="2100"/>
                        </a:spcBef>
                        <a:spcAft>
                          <a:spcPts val="0"/>
                        </a:spcAft>
                      </a:pPr>
                      <a:r>
                        <a:rPr lang="ru-RU" sz="1400" dirty="0">
                          <a:effectLst/>
                        </a:rPr>
                        <a:t>629</a:t>
                      </a:r>
                      <a:endParaRPr lang="ru-RU" sz="1400" dirty="0">
                        <a:effectLst/>
                        <a:latin typeface="Times New Roman" panose="02020603050405020304" pitchFamily="18" charset="0"/>
                        <a:ea typeface="Times New Roman" panose="02020603050405020304" pitchFamily="18" charset="0"/>
                      </a:endParaRPr>
                    </a:p>
                  </a:txBody>
                  <a:tcPr marL="6350" marR="6350" marT="0" marB="0"/>
                </a:tc>
                <a:tc>
                  <a:txBody>
                    <a:bodyPr/>
                    <a:lstStyle/>
                    <a:p>
                      <a:pPr marL="76200" algn="l">
                        <a:lnSpc>
                          <a:spcPts val="1630"/>
                        </a:lnSpc>
                        <a:spcAft>
                          <a:spcPts val="0"/>
                        </a:spcAft>
                      </a:pPr>
                      <a:r>
                        <a:rPr lang="ru-RU" sz="1400" dirty="0">
                          <a:effectLst/>
                        </a:rPr>
                        <a:t>Разделяете ли Вы мнение о том, что речевая культура человека - зеркало его духовной культуры?</a:t>
                      </a:r>
                      <a:endParaRPr lang="ru-RU" sz="1400" dirty="0">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376745614"/>
                  </a:ext>
                </a:extLst>
              </a:tr>
            </a:tbl>
          </a:graphicData>
        </a:graphic>
      </p:graphicFrame>
    </p:spTree>
    <p:extLst>
      <p:ext uri="{BB962C8B-B14F-4D97-AF65-F5344CB8AC3E}">
        <p14:creationId xmlns:p14="http://schemas.microsoft.com/office/powerpoint/2010/main" val="1141104972"/>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630381" y="63729"/>
            <a:ext cx="8354291" cy="923330"/>
          </a:xfrm>
          <a:prstGeom prst="rect">
            <a:avLst/>
          </a:prstGeom>
          <a:noFill/>
        </p:spPr>
        <p:txBody>
          <a:bodyPr wrap="square" rtlCol="0">
            <a:spAutoFit/>
          </a:bodyPr>
          <a:lstStyle/>
          <a:p>
            <a:pPr lvl="0" algn="ctr" defTabSz="914378">
              <a:defRPr/>
            </a:pPr>
            <a:r>
              <a:rPr lang="ru-RU" sz="1800" b="1" dirty="0">
                <a:solidFill>
                  <a:srgbClr val="002060"/>
                </a:solidFill>
                <a:effectLst>
                  <a:outerShdw blurRad="38100" dist="38100" dir="2700000" algn="tl">
                    <a:srgbClr val="000000">
                      <a:alpha val="43137"/>
                    </a:srgbClr>
                  </a:outerShdw>
                </a:effectLst>
              </a:rPr>
              <a:t>Приказ </a:t>
            </a:r>
            <a:r>
              <a:rPr lang="ru-RU" sz="1800" b="1" dirty="0" smtClean="0">
                <a:solidFill>
                  <a:srgbClr val="002060"/>
                </a:solidFill>
                <a:effectLst>
                  <a:outerShdw blurRad="38100" dist="38100" dir="2700000" algn="tl">
                    <a:srgbClr val="000000">
                      <a:alpha val="43137"/>
                    </a:srgbClr>
                  </a:outerShdw>
                </a:effectLst>
              </a:rPr>
              <a:t>МОиН РТ </a:t>
            </a:r>
            <a:r>
              <a:rPr lang="ru-RU" sz="1800" b="1" dirty="0">
                <a:solidFill>
                  <a:srgbClr val="002060"/>
                </a:solidFill>
                <a:effectLst>
                  <a:outerShdw blurRad="38100" dist="38100" dir="2700000" algn="tl">
                    <a:srgbClr val="000000">
                      <a:alpha val="43137"/>
                    </a:srgbClr>
                  </a:outerShdw>
                </a:effectLst>
              </a:rPr>
              <a:t>от 25.10.2024 № под-1784/24 </a:t>
            </a:r>
            <a:r>
              <a:rPr lang="ru-RU" sz="1800" b="1" dirty="0" smtClean="0">
                <a:solidFill>
                  <a:srgbClr val="002060"/>
                </a:solidFill>
                <a:effectLst>
                  <a:outerShdw blurRad="38100" dist="38100" dir="2700000" algn="tl">
                    <a:srgbClr val="000000">
                      <a:alpha val="43137"/>
                    </a:srgbClr>
                  </a:outerShdw>
                </a:effectLst>
              </a:rPr>
              <a:t> «</a:t>
            </a:r>
            <a:r>
              <a:rPr lang="ru-RU" sz="1800" b="1" dirty="0">
                <a:solidFill>
                  <a:srgbClr val="002060"/>
                </a:solidFill>
                <a:effectLst>
                  <a:outerShdw blurRad="38100" dist="38100" dir="2700000" algn="tl">
                    <a:srgbClr val="000000">
                      <a:alpha val="43137"/>
                    </a:srgbClr>
                  </a:outerShdw>
                </a:effectLst>
              </a:rPr>
              <a:t>Об утверждении инструкций </a:t>
            </a:r>
            <a:r>
              <a:rPr lang="ru-RU" sz="1800" b="1" dirty="0" smtClean="0">
                <a:solidFill>
                  <a:srgbClr val="002060"/>
                </a:solidFill>
                <a:effectLst>
                  <a:outerShdw blurRad="38100" dist="38100" dir="2700000" algn="tl">
                    <a:srgbClr val="000000">
                      <a:alpha val="43137"/>
                    </a:srgbClr>
                  </a:outerShdw>
                </a:effectLst>
              </a:rPr>
              <a:t>по </a:t>
            </a:r>
            <a:r>
              <a:rPr lang="ru-RU" sz="1800" b="1" dirty="0">
                <a:solidFill>
                  <a:srgbClr val="002060"/>
                </a:solidFill>
                <a:effectLst>
                  <a:outerShdw blurRad="38100" dist="38100" dir="2700000" algn="tl">
                    <a:srgbClr val="000000">
                      <a:alpha val="43137"/>
                    </a:srgbClr>
                  </a:outerShdw>
                </a:effectLst>
              </a:rPr>
              <a:t>организации и проведению итогового сочинения (изложения) </a:t>
            </a:r>
            <a:r>
              <a:rPr lang="en-US" sz="1800" b="1" dirty="0" smtClean="0">
                <a:solidFill>
                  <a:srgbClr val="002060"/>
                </a:solidFill>
                <a:effectLst>
                  <a:outerShdw blurRad="38100" dist="38100" dir="2700000" algn="tl">
                    <a:srgbClr val="000000">
                      <a:alpha val="43137"/>
                    </a:srgbClr>
                  </a:outerShdw>
                </a:effectLst>
              </a:rPr>
              <a:t> </a:t>
            </a:r>
            <a:r>
              <a:rPr lang="ru-RU" sz="1800" b="1" dirty="0" smtClean="0">
                <a:solidFill>
                  <a:srgbClr val="002060"/>
                </a:solidFill>
                <a:effectLst>
                  <a:outerShdw blurRad="38100" dist="38100" dir="2700000" algn="tl">
                    <a:srgbClr val="000000">
                      <a:alpha val="43137"/>
                    </a:srgbClr>
                  </a:outerShdw>
                </a:effectLst>
              </a:rPr>
              <a:t>в 202</a:t>
            </a:r>
            <a:r>
              <a:rPr lang="en-US" sz="1800" b="1" dirty="0" smtClean="0">
                <a:solidFill>
                  <a:srgbClr val="002060"/>
                </a:solidFill>
                <a:effectLst>
                  <a:outerShdw blurRad="38100" dist="38100" dir="2700000" algn="tl">
                    <a:srgbClr val="000000">
                      <a:alpha val="43137"/>
                    </a:srgbClr>
                  </a:outerShdw>
                </a:effectLst>
              </a:rPr>
              <a:t>4</a:t>
            </a:r>
            <a:r>
              <a:rPr lang="ru-RU" sz="1800" b="1" dirty="0" smtClean="0">
                <a:solidFill>
                  <a:srgbClr val="002060"/>
                </a:solidFill>
                <a:effectLst>
                  <a:outerShdw blurRad="38100" dist="38100" dir="2700000" algn="tl">
                    <a:srgbClr val="000000">
                      <a:alpha val="43137"/>
                    </a:srgbClr>
                  </a:outerShdw>
                </a:effectLst>
              </a:rPr>
              <a:t>/202</a:t>
            </a:r>
            <a:r>
              <a:rPr lang="en-US" sz="1800" b="1" dirty="0" smtClean="0">
                <a:solidFill>
                  <a:srgbClr val="002060"/>
                </a:solidFill>
                <a:effectLst>
                  <a:outerShdw blurRad="38100" dist="38100" dir="2700000" algn="tl">
                    <a:srgbClr val="000000">
                      <a:alpha val="43137"/>
                    </a:srgbClr>
                  </a:outerShdw>
                </a:effectLst>
              </a:rPr>
              <a:t>5</a:t>
            </a:r>
            <a:r>
              <a:rPr lang="ru-RU" sz="1800" b="1" dirty="0" smtClean="0">
                <a:solidFill>
                  <a:srgbClr val="002060"/>
                </a:solidFill>
                <a:effectLst>
                  <a:outerShdw blurRad="38100" dist="38100" dir="2700000" algn="tl">
                    <a:srgbClr val="000000">
                      <a:alpha val="43137"/>
                    </a:srgbClr>
                  </a:outerShdw>
                </a:effectLst>
              </a:rPr>
              <a:t> </a:t>
            </a:r>
            <a:r>
              <a:rPr lang="ru-RU" sz="1800" b="1" dirty="0">
                <a:solidFill>
                  <a:srgbClr val="002060"/>
                </a:solidFill>
                <a:effectLst>
                  <a:outerShdw blurRad="38100" dist="38100" dir="2700000" algn="tl">
                    <a:srgbClr val="000000">
                      <a:alpha val="43137"/>
                    </a:srgbClr>
                  </a:outerShdw>
                </a:effectLst>
              </a:rPr>
              <a:t>учебном году</a:t>
            </a:r>
            <a:r>
              <a:rPr lang="ru-RU" sz="1800" b="1" dirty="0" smtClean="0">
                <a:solidFill>
                  <a:srgbClr val="002060"/>
                </a:solidFill>
                <a:effectLst>
                  <a:outerShdw blurRad="38100" dist="38100" dir="2700000" algn="tl">
                    <a:srgbClr val="000000">
                      <a:alpha val="43137"/>
                    </a:srgbClr>
                  </a:outerShdw>
                </a:effectLst>
              </a:rPr>
              <a:t>»</a:t>
            </a:r>
            <a:endParaRPr lang="ru-RU" sz="1800" b="1" dirty="0">
              <a:solidFill>
                <a:srgbClr val="002060"/>
              </a:solidFill>
              <a:effectLst>
                <a:outerShdw blurRad="38100" dist="38100" dir="2700000" algn="tl">
                  <a:srgbClr val="000000">
                    <a:alpha val="43137"/>
                  </a:srgbClr>
                </a:outerShdw>
              </a:effectLst>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7" name="Прямоугольник 6"/>
          <p:cNvSpPr/>
          <p:nvPr/>
        </p:nvSpPr>
        <p:spPr>
          <a:xfrm>
            <a:off x="872836" y="1306798"/>
            <a:ext cx="8021781" cy="3624069"/>
          </a:xfrm>
          <a:prstGeom prst="rect">
            <a:avLst/>
          </a:prstGeom>
        </p:spPr>
        <p:txBody>
          <a:bodyPr wrap="square">
            <a:spAutoFit/>
          </a:bodyPr>
          <a:lstStyle/>
          <a:p>
            <a:pPr algn="just"/>
            <a:r>
              <a:rPr lang="ru-RU" dirty="0" smtClean="0">
                <a:solidFill>
                  <a:srgbClr val="A8246F"/>
                </a:solidFill>
              </a:rPr>
              <a:t>2.1.4</a:t>
            </a:r>
            <a:r>
              <a:rPr lang="ru-RU" dirty="0">
                <a:solidFill>
                  <a:srgbClr val="A8246F"/>
                </a:solidFill>
              </a:rPr>
              <a:t>.	</a:t>
            </a:r>
            <a:r>
              <a:rPr lang="ru-RU" sz="1200" b="1" dirty="0">
                <a:solidFill>
                  <a:srgbClr val="A8246F"/>
                </a:solidFill>
              </a:rPr>
              <a:t>Обучающиеся X классов, </a:t>
            </a:r>
            <a:r>
              <a:rPr lang="ru-RU" sz="1200" b="1" dirty="0">
                <a:solidFill>
                  <a:srgbClr val="002060"/>
                </a:solidFill>
              </a:rPr>
              <a:t>участвующие в экзаменах по отдельным учебным предметам, освоение которых завершилось ранее, </a:t>
            </a:r>
            <a:r>
              <a:rPr lang="ru-RU" sz="1200" b="1" dirty="0">
                <a:solidFill>
                  <a:srgbClr val="A8246F"/>
                </a:solidFill>
              </a:rPr>
              <a:t>не участвуют в итоговом сочинении (изложении) по окончании X класса</a:t>
            </a:r>
            <a:r>
              <a:rPr lang="ru-RU" sz="1200" b="1" dirty="0" smtClean="0">
                <a:solidFill>
                  <a:srgbClr val="A8246F"/>
                </a:solidFill>
              </a:rPr>
              <a:t>.</a:t>
            </a:r>
          </a:p>
          <a:p>
            <a:pPr algn="just"/>
            <a:endParaRPr lang="ru-RU" sz="1200" b="1" dirty="0" smtClean="0">
              <a:solidFill>
                <a:srgbClr val="A8246F"/>
              </a:solidFill>
            </a:endParaRPr>
          </a:p>
          <a:p>
            <a:pPr algn="just"/>
            <a:r>
              <a:rPr lang="ru-RU" sz="1200" dirty="0">
                <a:solidFill>
                  <a:srgbClr val="002060"/>
                </a:solidFill>
              </a:rPr>
              <a:t>2.3.2.</a:t>
            </a:r>
            <a:r>
              <a:rPr lang="ru-RU" sz="1200" b="1" dirty="0">
                <a:solidFill>
                  <a:srgbClr val="A8246F"/>
                </a:solidFill>
              </a:rPr>
              <a:t>	</a:t>
            </a:r>
            <a:r>
              <a:rPr lang="ru-RU" sz="1200" dirty="0">
                <a:solidFill>
                  <a:srgbClr val="002060"/>
                </a:solidFill>
              </a:rPr>
              <a:t>Продолжительность написания итогового сочинения (изложения) составляет </a:t>
            </a:r>
            <a:r>
              <a:rPr lang="ru-RU" sz="1200" b="1" dirty="0">
                <a:solidFill>
                  <a:srgbClr val="A8246F"/>
                </a:solidFill>
              </a:rPr>
              <a:t>3 часа 55 минут (235 минут).</a:t>
            </a:r>
          </a:p>
          <a:p>
            <a:pPr algn="just"/>
            <a:r>
              <a:rPr lang="ru-RU" sz="1200" dirty="0">
                <a:solidFill>
                  <a:srgbClr val="002060"/>
                </a:solidFill>
              </a:rPr>
              <a:t>В продолжительность написания итогового сочинения (изложения) </a:t>
            </a:r>
            <a:r>
              <a:rPr lang="ru-RU" sz="1200" dirty="0">
                <a:solidFill>
                  <a:srgbClr val="A8246F"/>
                </a:solidFill>
              </a:rPr>
              <a:t>не включается время, выделенное на подготовительные мероприятия (инструктаж участников итогового сочинения (изложения), заполнение ими регистрационных полей бланков и др.)</a:t>
            </a:r>
            <a:r>
              <a:rPr lang="ru-RU" sz="1200" dirty="0">
                <a:solidFill>
                  <a:srgbClr val="002060"/>
                </a:solidFill>
              </a:rPr>
              <a:t>, а также на перенос ассистентом в стандартные бланки записи итогового сочинения (изложения), </a:t>
            </a:r>
            <a:r>
              <a:rPr lang="ru-RU" sz="1200" dirty="0">
                <a:solidFill>
                  <a:srgbClr val="A8246F"/>
                </a:solidFill>
              </a:rPr>
              <a:t>выполненного слепыми и слабовидящими участниками </a:t>
            </a:r>
            <a:r>
              <a:rPr lang="ru-RU" sz="1200" dirty="0">
                <a:solidFill>
                  <a:srgbClr val="002060"/>
                </a:solidFill>
              </a:rPr>
              <a:t>итогового сочинения (изложения) в специально предусмотренных тетрадях, выполненного в бланках итогового сочинения (изложения) увеличенного размера, итогового сочинения (изложения), выполненного на компьютере, устных итоговых сочинений (изложений) из аудиозаписей.</a:t>
            </a:r>
          </a:p>
          <a:p>
            <a:pPr algn="just"/>
            <a:r>
              <a:rPr lang="ru-RU" sz="1200" dirty="0">
                <a:solidFill>
                  <a:srgbClr val="002060"/>
                </a:solidFill>
              </a:rPr>
              <a:t>Для участников итогового сочинения (изложения) с ОВЗ, в том числе лиц, обучающихся по состоянию здоровья на дому, в медицинских организациях, участников итогового сочинения (изложения) - детей-инвалидов и инвалидов продолжительность написания итогового сочинения (изложения) </a:t>
            </a:r>
            <a:r>
              <a:rPr lang="ru-RU" sz="1200" b="1" dirty="0">
                <a:solidFill>
                  <a:srgbClr val="A8246F"/>
                </a:solidFill>
              </a:rPr>
              <a:t>увеличивается на 1,5 часа.</a:t>
            </a:r>
          </a:p>
          <a:p>
            <a:pPr algn="just"/>
            <a:r>
              <a:rPr lang="ru-RU" sz="1200" dirty="0">
                <a:solidFill>
                  <a:srgbClr val="002060"/>
                </a:solidFill>
              </a:rPr>
              <a:t>При продолжительности итогового сочинения (изложения) более четырех часов организуется питание участников итогового сочинения (изложения) в порядке, определенном ОИВ</a:t>
            </a:r>
            <a:r>
              <a:rPr lang="ru-RU" sz="1200" dirty="0" smtClean="0">
                <a:solidFill>
                  <a:srgbClr val="002060"/>
                </a:solidFill>
              </a:rPr>
              <a:t>.</a:t>
            </a:r>
            <a:endParaRPr lang="ru-RU" sz="1200" dirty="0">
              <a:solidFill>
                <a:srgbClr val="002060"/>
              </a:solidFill>
            </a:endParaRPr>
          </a:p>
        </p:txBody>
      </p:sp>
    </p:spTree>
    <p:extLst>
      <p:ext uri="{BB962C8B-B14F-4D97-AF65-F5344CB8AC3E}">
        <p14:creationId xmlns:p14="http://schemas.microsoft.com/office/powerpoint/2010/main" val="2914607564"/>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630381" y="63729"/>
            <a:ext cx="8354291" cy="923330"/>
          </a:xfrm>
          <a:prstGeom prst="rect">
            <a:avLst/>
          </a:prstGeom>
          <a:noFill/>
        </p:spPr>
        <p:txBody>
          <a:bodyPr wrap="square" rtlCol="0">
            <a:spAutoFit/>
          </a:bodyPr>
          <a:lstStyle/>
          <a:p>
            <a:pPr lvl="0" algn="ctr" defTabSz="914378">
              <a:defRPr/>
            </a:pPr>
            <a:r>
              <a:rPr lang="ru-RU" sz="1800" b="1" dirty="0">
                <a:solidFill>
                  <a:srgbClr val="002060"/>
                </a:solidFill>
                <a:effectLst>
                  <a:outerShdw blurRad="38100" dist="38100" dir="2700000" algn="tl">
                    <a:srgbClr val="000000">
                      <a:alpha val="43137"/>
                    </a:srgbClr>
                  </a:outerShdw>
                </a:effectLst>
              </a:rPr>
              <a:t>Приказ </a:t>
            </a:r>
            <a:r>
              <a:rPr lang="ru-RU" sz="1800" b="1" dirty="0" smtClean="0">
                <a:solidFill>
                  <a:srgbClr val="002060"/>
                </a:solidFill>
                <a:effectLst>
                  <a:outerShdw blurRad="38100" dist="38100" dir="2700000" algn="tl">
                    <a:srgbClr val="000000">
                      <a:alpha val="43137"/>
                    </a:srgbClr>
                  </a:outerShdw>
                </a:effectLst>
              </a:rPr>
              <a:t>МОиН РТ </a:t>
            </a:r>
            <a:r>
              <a:rPr lang="ru-RU" sz="1800" b="1" dirty="0">
                <a:solidFill>
                  <a:srgbClr val="002060"/>
                </a:solidFill>
                <a:effectLst>
                  <a:outerShdw blurRad="38100" dist="38100" dir="2700000" algn="tl">
                    <a:srgbClr val="000000">
                      <a:alpha val="43137"/>
                    </a:srgbClr>
                  </a:outerShdw>
                </a:effectLst>
              </a:rPr>
              <a:t>от 25.10.2024 № под-1784/24 </a:t>
            </a:r>
            <a:r>
              <a:rPr lang="ru-RU" sz="1800" b="1" dirty="0" smtClean="0">
                <a:solidFill>
                  <a:srgbClr val="002060"/>
                </a:solidFill>
                <a:effectLst>
                  <a:outerShdw blurRad="38100" dist="38100" dir="2700000" algn="tl">
                    <a:srgbClr val="000000">
                      <a:alpha val="43137"/>
                    </a:srgbClr>
                  </a:outerShdw>
                </a:effectLst>
              </a:rPr>
              <a:t>«</a:t>
            </a:r>
            <a:r>
              <a:rPr lang="ru-RU" sz="1800" b="1" dirty="0">
                <a:solidFill>
                  <a:srgbClr val="002060"/>
                </a:solidFill>
                <a:effectLst>
                  <a:outerShdw blurRad="38100" dist="38100" dir="2700000" algn="tl">
                    <a:srgbClr val="000000">
                      <a:alpha val="43137"/>
                    </a:srgbClr>
                  </a:outerShdw>
                </a:effectLst>
              </a:rPr>
              <a:t>Об утверждении инструкций </a:t>
            </a:r>
            <a:r>
              <a:rPr lang="ru-RU" sz="1800" b="1" dirty="0" smtClean="0">
                <a:solidFill>
                  <a:srgbClr val="002060"/>
                </a:solidFill>
                <a:effectLst>
                  <a:outerShdw blurRad="38100" dist="38100" dir="2700000" algn="tl">
                    <a:srgbClr val="000000">
                      <a:alpha val="43137"/>
                    </a:srgbClr>
                  </a:outerShdw>
                </a:effectLst>
              </a:rPr>
              <a:t>по </a:t>
            </a:r>
            <a:r>
              <a:rPr lang="ru-RU" sz="1800" b="1" dirty="0">
                <a:solidFill>
                  <a:srgbClr val="002060"/>
                </a:solidFill>
                <a:effectLst>
                  <a:outerShdw blurRad="38100" dist="38100" dir="2700000" algn="tl">
                    <a:srgbClr val="000000">
                      <a:alpha val="43137"/>
                    </a:srgbClr>
                  </a:outerShdw>
                </a:effectLst>
              </a:rPr>
              <a:t>организации и проведению итогового сочинения (изложения) </a:t>
            </a:r>
            <a:r>
              <a:rPr lang="en-US" sz="1800" b="1" dirty="0" smtClean="0">
                <a:solidFill>
                  <a:srgbClr val="002060"/>
                </a:solidFill>
                <a:effectLst>
                  <a:outerShdw blurRad="38100" dist="38100" dir="2700000" algn="tl">
                    <a:srgbClr val="000000">
                      <a:alpha val="43137"/>
                    </a:srgbClr>
                  </a:outerShdw>
                </a:effectLst>
              </a:rPr>
              <a:t> </a:t>
            </a:r>
            <a:r>
              <a:rPr lang="ru-RU" sz="1800" b="1" dirty="0" smtClean="0">
                <a:solidFill>
                  <a:srgbClr val="002060"/>
                </a:solidFill>
                <a:effectLst>
                  <a:outerShdw blurRad="38100" dist="38100" dir="2700000" algn="tl">
                    <a:srgbClr val="000000">
                      <a:alpha val="43137"/>
                    </a:srgbClr>
                  </a:outerShdw>
                </a:effectLst>
              </a:rPr>
              <a:t>в 202</a:t>
            </a:r>
            <a:r>
              <a:rPr lang="en-US" sz="1800" b="1" dirty="0" smtClean="0">
                <a:solidFill>
                  <a:srgbClr val="002060"/>
                </a:solidFill>
                <a:effectLst>
                  <a:outerShdw blurRad="38100" dist="38100" dir="2700000" algn="tl">
                    <a:srgbClr val="000000">
                      <a:alpha val="43137"/>
                    </a:srgbClr>
                  </a:outerShdw>
                </a:effectLst>
              </a:rPr>
              <a:t>4</a:t>
            </a:r>
            <a:r>
              <a:rPr lang="ru-RU" sz="1800" b="1" dirty="0" smtClean="0">
                <a:solidFill>
                  <a:srgbClr val="002060"/>
                </a:solidFill>
                <a:effectLst>
                  <a:outerShdw blurRad="38100" dist="38100" dir="2700000" algn="tl">
                    <a:srgbClr val="000000">
                      <a:alpha val="43137"/>
                    </a:srgbClr>
                  </a:outerShdw>
                </a:effectLst>
              </a:rPr>
              <a:t>/202</a:t>
            </a:r>
            <a:r>
              <a:rPr lang="en-US" sz="1800" b="1" dirty="0" smtClean="0">
                <a:solidFill>
                  <a:srgbClr val="002060"/>
                </a:solidFill>
                <a:effectLst>
                  <a:outerShdw blurRad="38100" dist="38100" dir="2700000" algn="tl">
                    <a:srgbClr val="000000">
                      <a:alpha val="43137"/>
                    </a:srgbClr>
                  </a:outerShdw>
                </a:effectLst>
              </a:rPr>
              <a:t>5</a:t>
            </a:r>
            <a:r>
              <a:rPr lang="ru-RU" sz="1800" b="1" dirty="0" smtClean="0">
                <a:solidFill>
                  <a:srgbClr val="002060"/>
                </a:solidFill>
                <a:effectLst>
                  <a:outerShdw blurRad="38100" dist="38100" dir="2700000" algn="tl">
                    <a:srgbClr val="000000">
                      <a:alpha val="43137"/>
                    </a:srgbClr>
                  </a:outerShdw>
                </a:effectLst>
              </a:rPr>
              <a:t> </a:t>
            </a:r>
            <a:r>
              <a:rPr lang="ru-RU" sz="1800" b="1" dirty="0">
                <a:solidFill>
                  <a:srgbClr val="002060"/>
                </a:solidFill>
                <a:effectLst>
                  <a:outerShdw blurRad="38100" dist="38100" dir="2700000" algn="tl">
                    <a:srgbClr val="000000">
                      <a:alpha val="43137"/>
                    </a:srgbClr>
                  </a:outerShdw>
                </a:effectLst>
              </a:rPr>
              <a:t>учебном году</a:t>
            </a:r>
            <a:r>
              <a:rPr lang="ru-RU" sz="1800" b="1" dirty="0" smtClean="0">
                <a:solidFill>
                  <a:srgbClr val="002060"/>
                </a:solidFill>
                <a:effectLst>
                  <a:outerShdw blurRad="38100" dist="38100" dir="2700000" algn="tl">
                    <a:srgbClr val="000000">
                      <a:alpha val="43137"/>
                    </a:srgbClr>
                  </a:outerShdw>
                </a:effectLst>
              </a:rPr>
              <a:t>»</a:t>
            </a:r>
            <a:endParaRPr lang="ru-RU" sz="1800" b="1" dirty="0">
              <a:solidFill>
                <a:srgbClr val="002060"/>
              </a:solidFill>
              <a:effectLst>
                <a:outerShdw blurRad="38100" dist="38100" dir="2700000" algn="tl">
                  <a:srgbClr val="000000">
                    <a:alpha val="43137"/>
                  </a:srgbClr>
                </a:outerShdw>
              </a:effectLst>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7" name="Прямоугольник 6"/>
          <p:cNvSpPr/>
          <p:nvPr/>
        </p:nvSpPr>
        <p:spPr>
          <a:xfrm>
            <a:off x="755072" y="1129037"/>
            <a:ext cx="8104908" cy="3970318"/>
          </a:xfrm>
          <a:prstGeom prst="rect">
            <a:avLst/>
          </a:prstGeom>
        </p:spPr>
        <p:txBody>
          <a:bodyPr wrap="square">
            <a:spAutoFit/>
          </a:bodyPr>
          <a:lstStyle/>
          <a:p>
            <a:pPr algn="just"/>
            <a:r>
              <a:rPr lang="ru-RU" sz="1200" dirty="0">
                <a:solidFill>
                  <a:srgbClr val="002060"/>
                </a:solidFill>
              </a:rPr>
              <a:t>Образовательные организации в рамках организации и проведения итогового сочинения (изложения</a:t>
            </a:r>
            <a:r>
              <a:rPr lang="ru-RU" sz="1200" dirty="0" smtClean="0">
                <a:solidFill>
                  <a:srgbClr val="002060"/>
                </a:solidFill>
              </a:rPr>
              <a:t>):</a:t>
            </a:r>
          </a:p>
          <a:p>
            <a:pPr algn="just"/>
            <a:endParaRPr lang="ru-RU" sz="1200" dirty="0">
              <a:solidFill>
                <a:srgbClr val="002060"/>
              </a:solidFill>
            </a:endParaRPr>
          </a:p>
          <a:p>
            <a:pPr algn="just"/>
            <a:r>
              <a:rPr lang="ru-RU" sz="1200" dirty="0">
                <a:solidFill>
                  <a:srgbClr val="002060"/>
                </a:solidFill>
              </a:rPr>
              <a:t>под подпись информируют работников, привлекаемых к проведению и проверке итогового сочинения (изложения), о порядке проведения и проверки итогового сочинения (изложения) на территории </a:t>
            </a:r>
            <a:r>
              <a:rPr lang="ru-RU" sz="1200" dirty="0" smtClean="0">
                <a:solidFill>
                  <a:srgbClr val="002060"/>
                </a:solidFill>
              </a:rPr>
              <a:t>РТ, </a:t>
            </a:r>
            <a:r>
              <a:rPr lang="ru-RU" sz="1200" dirty="0">
                <a:solidFill>
                  <a:srgbClr val="002060"/>
                </a:solidFill>
              </a:rPr>
              <a:t>установленном </a:t>
            </a:r>
            <a:r>
              <a:rPr lang="ru-RU" sz="1200" dirty="0" smtClean="0">
                <a:solidFill>
                  <a:srgbClr val="002060"/>
                </a:solidFill>
              </a:rPr>
              <a:t>МОиН РТ;</a:t>
            </a:r>
          </a:p>
          <a:p>
            <a:pPr algn="just"/>
            <a:endParaRPr lang="ru-RU" sz="1200" dirty="0">
              <a:solidFill>
                <a:srgbClr val="002060"/>
              </a:solidFill>
            </a:endParaRPr>
          </a:p>
          <a:p>
            <a:pPr algn="just"/>
            <a:r>
              <a:rPr lang="ru-RU" sz="1200" dirty="0">
                <a:solidFill>
                  <a:srgbClr val="002060"/>
                </a:solidFill>
              </a:rPr>
              <a:t>под подпись информируют участников итогового сочинения (изложения) и их родителей (законных представителей) о местах и сроках проведения итогового сочинения (изложения), о порядке проведения итогового сочинения (изложения) </a:t>
            </a:r>
            <a:r>
              <a:rPr lang="ru-RU" sz="1200" dirty="0" smtClean="0">
                <a:solidFill>
                  <a:srgbClr val="002060"/>
                </a:solidFill>
              </a:rPr>
              <a:t>в РТ, </a:t>
            </a:r>
            <a:r>
              <a:rPr lang="ru-RU" sz="1200" dirty="0">
                <a:solidFill>
                  <a:srgbClr val="002060"/>
                </a:solidFill>
              </a:rPr>
              <a:t>установленном </a:t>
            </a:r>
            <a:r>
              <a:rPr lang="ru-RU" sz="1200" dirty="0" smtClean="0">
                <a:solidFill>
                  <a:srgbClr val="002060"/>
                </a:solidFill>
              </a:rPr>
              <a:t>МОиН РТ, </a:t>
            </a:r>
            <a:r>
              <a:rPr lang="ru-RU" sz="1200" dirty="0">
                <a:solidFill>
                  <a:srgbClr val="002060"/>
                </a:solidFill>
              </a:rPr>
              <a:t>об основаниях для удаления с итогового сочинения (изложения), о ведении во время проведения итогового сочинения (изложения) </a:t>
            </a:r>
            <a:r>
              <a:rPr lang="ru-RU" sz="1200" dirty="0" smtClean="0">
                <a:solidFill>
                  <a:srgbClr val="002060"/>
                </a:solidFill>
              </a:rPr>
              <a:t>видеозаписи, </a:t>
            </a:r>
            <a:r>
              <a:rPr lang="ru-RU" sz="1200" dirty="0">
                <a:solidFill>
                  <a:srgbClr val="002060"/>
                </a:solidFill>
              </a:rPr>
              <a:t>о времени и месте ознакомления с результатами итогового сочинения (изложения), </a:t>
            </a:r>
            <a:r>
              <a:rPr lang="ru-RU" sz="1200" dirty="0" smtClean="0">
                <a:solidFill>
                  <a:srgbClr val="002060"/>
                </a:solidFill>
              </a:rPr>
              <a:t>о </a:t>
            </a:r>
            <a:r>
              <a:rPr lang="ru-RU" sz="1200" dirty="0">
                <a:solidFill>
                  <a:srgbClr val="002060"/>
                </a:solidFill>
              </a:rPr>
              <a:t>результатах итогового сочинения (изложения), полученных обучающимися и экстернами;</a:t>
            </a:r>
          </a:p>
          <a:p>
            <a:pPr algn="just"/>
            <a:endParaRPr lang="ru-RU" sz="1200" dirty="0" smtClean="0">
              <a:solidFill>
                <a:srgbClr val="002060"/>
              </a:solidFill>
            </a:endParaRPr>
          </a:p>
          <a:p>
            <a:pPr algn="just"/>
            <a:r>
              <a:rPr lang="ru-RU" sz="1200" dirty="0" smtClean="0">
                <a:solidFill>
                  <a:srgbClr val="002060"/>
                </a:solidFill>
              </a:rPr>
              <a:t>под </a:t>
            </a:r>
            <a:r>
              <a:rPr lang="ru-RU" sz="1200" dirty="0">
                <a:solidFill>
                  <a:srgbClr val="002060"/>
                </a:solidFill>
              </a:rPr>
              <a:t>подпись организуют ознакомление обучающихся, экстернов и их родителей (законных представителей) с Памяткой о порядке проведения итогового сочинения (изложения</a:t>
            </a:r>
            <a:r>
              <a:rPr lang="ru-RU" sz="1200" dirty="0" smtClean="0">
                <a:solidFill>
                  <a:srgbClr val="002060"/>
                </a:solidFill>
              </a:rPr>
              <a:t>);</a:t>
            </a:r>
            <a:endParaRPr lang="ru-RU" sz="1200" dirty="0">
              <a:solidFill>
                <a:srgbClr val="002060"/>
              </a:solidFill>
            </a:endParaRPr>
          </a:p>
          <a:p>
            <a:pPr algn="just"/>
            <a:endParaRPr lang="ru-RU" sz="1200" dirty="0" smtClean="0">
              <a:solidFill>
                <a:srgbClr val="002060"/>
              </a:solidFill>
            </a:endParaRPr>
          </a:p>
          <a:p>
            <a:pPr algn="just"/>
            <a:r>
              <a:rPr lang="ru-RU" sz="1200" dirty="0" smtClean="0">
                <a:solidFill>
                  <a:srgbClr val="002060"/>
                </a:solidFill>
              </a:rPr>
              <a:t>обеспечивают </a:t>
            </a:r>
            <a:r>
              <a:rPr lang="ru-RU" sz="1200" dirty="0">
                <a:solidFill>
                  <a:srgbClr val="002060"/>
                </a:solidFill>
              </a:rPr>
              <a:t>участников итогового сочинения орфографическими словарями при проведении итогового сочинения;</a:t>
            </a:r>
          </a:p>
          <a:p>
            <a:pPr algn="just"/>
            <a:endParaRPr lang="ru-RU" sz="1200" dirty="0" smtClean="0">
              <a:solidFill>
                <a:srgbClr val="002060"/>
              </a:solidFill>
            </a:endParaRPr>
          </a:p>
          <a:p>
            <a:pPr algn="just"/>
            <a:r>
              <a:rPr lang="ru-RU" sz="1200" dirty="0" smtClean="0">
                <a:solidFill>
                  <a:srgbClr val="002060"/>
                </a:solidFill>
              </a:rPr>
              <a:t>обеспечивают </a:t>
            </a:r>
            <a:r>
              <a:rPr lang="ru-RU" sz="1200" dirty="0">
                <a:solidFill>
                  <a:srgbClr val="002060"/>
                </a:solidFill>
              </a:rPr>
              <a:t>участников итогового изложения орфографическими и толковыми словарями при проведении итогового изложения</a:t>
            </a:r>
            <a:r>
              <a:rPr lang="ru-RU" sz="1200" dirty="0" smtClean="0">
                <a:solidFill>
                  <a:srgbClr val="002060"/>
                </a:solidFill>
              </a:rPr>
              <a:t>.</a:t>
            </a:r>
            <a:endParaRPr lang="ru-RU" sz="1200" dirty="0">
              <a:solidFill>
                <a:srgbClr val="002060"/>
              </a:solidFill>
            </a:endParaRPr>
          </a:p>
        </p:txBody>
      </p:sp>
    </p:spTree>
    <p:extLst>
      <p:ext uri="{BB962C8B-B14F-4D97-AF65-F5344CB8AC3E}">
        <p14:creationId xmlns:p14="http://schemas.microsoft.com/office/powerpoint/2010/main" val="569865913"/>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630381" y="63729"/>
            <a:ext cx="8354291" cy="923330"/>
          </a:xfrm>
          <a:prstGeom prst="rect">
            <a:avLst/>
          </a:prstGeom>
          <a:noFill/>
        </p:spPr>
        <p:txBody>
          <a:bodyPr wrap="square" rtlCol="0">
            <a:spAutoFit/>
          </a:bodyPr>
          <a:lstStyle/>
          <a:p>
            <a:pPr lvl="0" algn="ctr" defTabSz="914378">
              <a:defRPr/>
            </a:pPr>
            <a:r>
              <a:rPr lang="ru-RU" sz="1800" b="1" dirty="0">
                <a:solidFill>
                  <a:srgbClr val="002060"/>
                </a:solidFill>
                <a:effectLst>
                  <a:outerShdw blurRad="38100" dist="38100" dir="2700000" algn="tl">
                    <a:srgbClr val="000000">
                      <a:alpha val="43137"/>
                    </a:srgbClr>
                  </a:outerShdw>
                </a:effectLst>
              </a:rPr>
              <a:t>Приказ </a:t>
            </a:r>
            <a:r>
              <a:rPr lang="ru-RU" sz="1800" b="1" dirty="0" smtClean="0">
                <a:solidFill>
                  <a:srgbClr val="002060"/>
                </a:solidFill>
                <a:effectLst>
                  <a:outerShdw blurRad="38100" dist="38100" dir="2700000" algn="tl">
                    <a:srgbClr val="000000">
                      <a:alpha val="43137"/>
                    </a:srgbClr>
                  </a:outerShdw>
                </a:effectLst>
              </a:rPr>
              <a:t>МОиН РТ </a:t>
            </a:r>
            <a:r>
              <a:rPr lang="ru-RU" sz="1800" b="1" dirty="0">
                <a:solidFill>
                  <a:srgbClr val="002060"/>
                </a:solidFill>
                <a:effectLst>
                  <a:outerShdw blurRad="38100" dist="38100" dir="2700000" algn="tl">
                    <a:srgbClr val="000000">
                      <a:alpha val="43137"/>
                    </a:srgbClr>
                  </a:outerShdw>
                </a:effectLst>
              </a:rPr>
              <a:t>от 25.10.2024 № под-1784/24 «Об утверждении инструкций </a:t>
            </a:r>
            <a:r>
              <a:rPr lang="ru-RU" sz="1800" b="1" dirty="0" smtClean="0">
                <a:solidFill>
                  <a:srgbClr val="002060"/>
                </a:solidFill>
                <a:effectLst>
                  <a:outerShdw blurRad="38100" dist="38100" dir="2700000" algn="tl">
                    <a:srgbClr val="000000">
                      <a:alpha val="43137"/>
                    </a:srgbClr>
                  </a:outerShdw>
                </a:effectLst>
              </a:rPr>
              <a:t>по </a:t>
            </a:r>
            <a:r>
              <a:rPr lang="ru-RU" sz="1800" b="1" dirty="0">
                <a:solidFill>
                  <a:srgbClr val="002060"/>
                </a:solidFill>
                <a:effectLst>
                  <a:outerShdw blurRad="38100" dist="38100" dir="2700000" algn="tl">
                    <a:srgbClr val="000000">
                      <a:alpha val="43137"/>
                    </a:srgbClr>
                  </a:outerShdw>
                </a:effectLst>
              </a:rPr>
              <a:t>организации и проведению итогового сочинения (изложения) </a:t>
            </a:r>
            <a:r>
              <a:rPr lang="en-US" sz="1800" b="1" dirty="0" smtClean="0">
                <a:solidFill>
                  <a:srgbClr val="002060"/>
                </a:solidFill>
                <a:effectLst>
                  <a:outerShdw blurRad="38100" dist="38100" dir="2700000" algn="tl">
                    <a:srgbClr val="000000">
                      <a:alpha val="43137"/>
                    </a:srgbClr>
                  </a:outerShdw>
                </a:effectLst>
              </a:rPr>
              <a:t> </a:t>
            </a:r>
            <a:r>
              <a:rPr lang="ru-RU" sz="1800" b="1" dirty="0" smtClean="0">
                <a:solidFill>
                  <a:srgbClr val="002060"/>
                </a:solidFill>
                <a:effectLst>
                  <a:outerShdw blurRad="38100" dist="38100" dir="2700000" algn="tl">
                    <a:srgbClr val="000000">
                      <a:alpha val="43137"/>
                    </a:srgbClr>
                  </a:outerShdw>
                </a:effectLst>
              </a:rPr>
              <a:t>в 202</a:t>
            </a:r>
            <a:r>
              <a:rPr lang="en-US" sz="1800" b="1" dirty="0" smtClean="0">
                <a:solidFill>
                  <a:srgbClr val="002060"/>
                </a:solidFill>
                <a:effectLst>
                  <a:outerShdw blurRad="38100" dist="38100" dir="2700000" algn="tl">
                    <a:srgbClr val="000000">
                      <a:alpha val="43137"/>
                    </a:srgbClr>
                  </a:outerShdw>
                </a:effectLst>
              </a:rPr>
              <a:t>4</a:t>
            </a:r>
            <a:r>
              <a:rPr lang="ru-RU" sz="1800" b="1" dirty="0" smtClean="0">
                <a:solidFill>
                  <a:srgbClr val="002060"/>
                </a:solidFill>
                <a:effectLst>
                  <a:outerShdw blurRad="38100" dist="38100" dir="2700000" algn="tl">
                    <a:srgbClr val="000000">
                      <a:alpha val="43137"/>
                    </a:srgbClr>
                  </a:outerShdw>
                </a:effectLst>
              </a:rPr>
              <a:t>/202</a:t>
            </a:r>
            <a:r>
              <a:rPr lang="en-US" sz="1800" b="1" dirty="0" smtClean="0">
                <a:solidFill>
                  <a:srgbClr val="002060"/>
                </a:solidFill>
                <a:effectLst>
                  <a:outerShdw blurRad="38100" dist="38100" dir="2700000" algn="tl">
                    <a:srgbClr val="000000">
                      <a:alpha val="43137"/>
                    </a:srgbClr>
                  </a:outerShdw>
                </a:effectLst>
              </a:rPr>
              <a:t>5</a:t>
            </a:r>
            <a:r>
              <a:rPr lang="ru-RU" sz="1800" b="1" dirty="0" smtClean="0">
                <a:solidFill>
                  <a:srgbClr val="002060"/>
                </a:solidFill>
                <a:effectLst>
                  <a:outerShdw blurRad="38100" dist="38100" dir="2700000" algn="tl">
                    <a:srgbClr val="000000">
                      <a:alpha val="43137"/>
                    </a:srgbClr>
                  </a:outerShdw>
                </a:effectLst>
              </a:rPr>
              <a:t> </a:t>
            </a:r>
            <a:r>
              <a:rPr lang="ru-RU" sz="1800" b="1" dirty="0">
                <a:solidFill>
                  <a:srgbClr val="002060"/>
                </a:solidFill>
                <a:effectLst>
                  <a:outerShdw blurRad="38100" dist="38100" dir="2700000" algn="tl">
                    <a:srgbClr val="000000">
                      <a:alpha val="43137"/>
                    </a:srgbClr>
                  </a:outerShdw>
                </a:effectLst>
              </a:rPr>
              <a:t>учебном году</a:t>
            </a:r>
            <a:r>
              <a:rPr lang="ru-RU" sz="1800" b="1" dirty="0" smtClean="0">
                <a:solidFill>
                  <a:srgbClr val="002060"/>
                </a:solidFill>
                <a:effectLst>
                  <a:outerShdw blurRad="38100" dist="38100" dir="2700000" algn="tl">
                    <a:srgbClr val="000000">
                      <a:alpha val="43137"/>
                    </a:srgbClr>
                  </a:outerShdw>
                </a:effectLst>
              </a:rPr>
              <a:t>»</a:t>
            </a:r>
            <a:endParaRPr lang="ru-RU" sz="1800" b="1" dirty="0">
              <a:solidFill>
                <a:srgbClr val="002060"/>
              </a:solidFill>
              <a:effectLst>
                <a:outerShdw blurRad="38100" dist="38100" dir="2700000" algn="tl">
                  <a:srgbClr val="000000">
                    <a:alpha val="43137"/>
                  </a:srgbClr>
                </a:outerShdw>
              </a:effectLst>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7" name="Прямоугольник 6"/>
          <p:cNvSpPr/>
          <p:nvPr/>
        </p:nvSpPr>
        <p:spPr>
          <a:xfrm>
            <a:off x="886690" y="1258892"/>
            <a:ext cx="8028709" cy="1446550"/>
          </a:xfrm>
          <a:prstGeom prst="rect">
            <a:avLst/>
          </a:prstGeom>
        </p:spPr>
        <p:txBody>
          <a:bodyPr wrap="square">
            <a:spAutoFit/>
          </a:bodyPr>
          <a:lstStyle/>
          <a:p>
            <a:pPr algn="just">
              <a:spcAft>
                <a:spcPts val="600"/>
              </a:spcAft>
            </a:pPr>
            <a:r>
              <a:rPr lang="ru-RU" sz="1300" dirty="0">
                <a:solidFill>
                  <a:srgbClr val="002060"/>
                </a:solidFill>
              </a:rPr>
              <a:t>Комиссия по проверке итогового сочинения (изложения) осуществляет следующие функции в рамках проверки итогового сочинения (изложения):</a:t>
            </a:r>
          </a:p>
          <a:p>
            <a:pPr algn="just">
              <a:spcAft>
                <a:spcPts val="600"/>
              </a:spcAft>
            </a:pPr>
            <a:r>
              <a:rPr lang="ru-RU" sz="1300" dirty="0">
                <a:solidFill>
                  <a:srgbClr val="002060"/>
                </a:solidFill>
              </a:rPr>
              <a:t>организует и проводит проверку итогового сочинения (изложения) в соответствии с критериями оценивания итогового сочинения (изложения), разработанными </a:t>
            </a:r>
            <a:r>
              <a:rPr lang="ru-RU" sz="1300" dirty="0" err="1">
                <a:solidFill>
                  <a:srgbClr val="002060"/>
                </a:solidFill>
              </a:rPr>
              <a:t>Рособрнадзором</a:t>
            </a:r>
            <a:r>
              <a:rPr lang="ru-RU" sz="1300" dirty="0">
                <a:solidFill>
                  <a:srgbClr val="002060"/>
                </a:solidFill>
              </a:rPr>
              <a:t>;</a:t>
            </a:r>
          </a:p>
          <a:p>
            <a:pPr algn="just">
              <a:spcAft>
                <a:spcPts val="600"/>
              </a:spcAft>
            </a:pPr>
            <a:r>
              <a:rPr lang="ru-RU" sz="1300" dirty="0">
                <a:solidFill>
                  <a:srgbClr val="002060"/>
                </a:solidFill>
              </a:rPr>
              <a:t>организует и проводит повторную проверку итогового сочинения (изложения) обучающихся по поручению ОИВ .</a:t>
            </a:r>
          </a:p>
        </p:txBody>
      </p:sp>
      <p:sp>
        <p:nvSpPr>
          <p:cNvPr id="2" name="Прямоугольник 1"/>
          <p:cNvSpPr/>
          <p:nvPr/>
        </p:nvSpPr>
        <p:spPr>
          <a:xfrm>
            <a:off x="886690" y="2884943"/>
            <a:ext cx="8028708" cy="2123658"/>
          </a:xfrm>
          <a:prstGeom prst="rect">
            <a:avLst/>
          </a:prstGeom>
        </p:spPr>
        <p:txBody>
          <a:bodyPr wrap="square">
            <a:spAutoFit/>
          </a:bodyPr>
          <a:lstStyle/>
          <a:p>
            <a:pPr algn="just">
              <a:spcAft>
                <a:spcPts val="600"/>
              </a:spcAft>
            </a:pPr>
            <a:r>
              <a:rPr lang="ru-RU" sz="1300" b="1" dirty="0">
                <a:solidFill>
                  <a:srgbClr val="C00000"/>
                </a:solidFill>
              </a:rPr>
              <a:t>5.3. Проведение повторной проверки итогового сочинения (изложения)</a:t>
            </a:r>
          </a:p>
          <a:p>
            <a:pPr algn="just">
              <a:spcAft>
                <a:spcPts val="600"/>
              </a:spcAft>
            </a:pPr>
            <a:r>
              <a:rPr lang="ru-RU" sz="1300" dirty="0">
                <a:solidFill>
                  <a:srgbClr val="002060"/>
                </a:solidFill>
              </a:rPr>
              <a:t>В целях предотвращения конфликта интересов и обеспечения объективного оценивания итогового сочинения (изложения) обучающимся, экстернам </a:t>
            </a:r>
            <a:endParaRPr lang="ru-RU" sz="1300" dirty="0" smtClean="0">
              <a:solidFill>
                <a:srgbClr val="002060"/>
              </a:solidFill>
            </a:endParaRPr>
          </a:p>
          <a:p>
            <a:pPr algn="just">
              <a:spcAft>
                <a:spcPts val="600"/>
              </a:spcAft>
            </a:pPr>
            <a:r>
              <a:rPr lang="ru-RU" sz="1300" dirty="0" smtClean="0">
                <a:solidFill>
                  <a:srgbClr val="002060"/>
                </a:solidFill>
              </a:rPr>
              <a:t>при </a:t>
            </a:r>
            <a:r>
              <a:rPr lang="ru-RU" sz="1300" dirty="0">
                <a:solidFill>
                  <a:srgbClr val="002060"/>
                </a:solidFill>
              </a:rPr>
              <a:t>получении повторного неудовлетворительного результата («незачет») за итоговое сочинение (изложение) предоставляется право подать в письменной форме заявление на проверку сданного ими итогового сочинения (изложения) комиссией по проверке итогового сочинения (изложения) другой образовательной организации или комиссией по проверке итогового сочинения (изложения), определенной </a:t>
            </a:r>
            <a:r>
              <a:rPr lang="ru-RU" sz="1300" dirty="0" smtClean="0">
                <a:solidFill>
                  <a:srgbClr val="002060"/>
                </a:solidFill>
              </a:rPr>
              <a:t>ОИВ</a:t>
            </a:r>
            <a:r>
              <a:rPr lang="ru-RU" sz="1300" dirty="0">
                <a:solidFill>
                  <a:srgbClr val="002060"/>
                </a:solidFill>
              </a:rPr>
              <a:t> </a:t>
            </a:r>
            <a:r>
              <a:rPr lang="ru-RU" sz="1300" dirty="0" smtClean="0">
                <a:solidFill>
                  <a:srgbClr val="002060"/>
                </a:solidFill>
              </a:rPr>
              <a:t>– </a:t>
            </a:r>
          </a:p>
          <a:p>
            <a:pPr algn="just">
              <a:spcAft>
                <a:spcPts val="600"/>
              </a:spcAft>
            </a:pPr>
            <a:r>
              <a:rPr lang="ru-RU" sz="1300" b="1" dirty="0" smtClean="0">
                <a:solidFill>
                  <a:srgbClr val="C00000"/>
                </a:solidFill>
              </a:rPr>
              <a:t>заявление в МОиН РТ</a:t>
            </a:r>
            <a:endParaRPr lang="ru-RU" sz="1300" b="1" dirty="0">
              <a:solidFill>
                <a:srgbClr val="C00000"/>
              </a:solidFill>
            </a:endParaRPr>
          </a:p>
        </p:txBody>
      </p:sp>
    </p:spTree>
    <p:extLst>
      <p:ext uri="{BB962C8B-B14F-4D97-AF65-F5344CB8AC3E}">
        <p14:creationId xmlns:p14="http://schemas.microsoft.com/office/powerpoint/2010/main" val="2592507619"/>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7970" y="1097542"/>
            <a:ext cx="8280920" cy="553961"/>
          </a:xfrm>
          <a:prstGeom prst="rect">
            <a:avLst/>
          </a:prstGeom>
        </p:spPr>
        <p:txBody>
          <a:bodyPr wrap="square" lIns="91404" tIns="45702" rIns="91404" bIns="45702">
            <a:spAutoFit/>
          </a:bodyPr>
          <a:lstStyle/>
          <a:p>
            <a:pPr marL="0" marR="0" lvl="0" indent="0" algn="ctr" defTabSz="685715"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6" name="TextBox 5"/>
          <p:cNvSpPr txBox="1"/>
          <p:nvPr/>
        </p:nvSpPr>
        <p:spPr>
          <a:xfrm>
            <a:off x="630381" y="63729"/>
            <a:ext cx="8354291" cy="1015663"/>
          </a:xfrm>
          <a:prstGeom prst="rect">
            <a:avLst/>
          </a:prstGeom>
          <a:noFill/>
        </p:spPr>
        <p:txBody>
          <a:bodyPr wrap="square" rtlCol="0">
            <a:spAutoFit/>
          </a:bodyPr>
          <a:lstStyle/>
          <a:p>
            <a:pPr lvl="0" algn="ctr" defTabSz="914378">
              <a:defRPr/>
            </a:pPr>
            <a:r>
              <a:rPr lang="ru-RU" sz="2000" b="1" dirty="0">
                <a:solidFill>
                  <a:srgbClr val="002060"/>
                </a:solidFill>
                <a:effectLst>
                  <a:outerShdw blurRad="38100" dist="38100" dir="2700000" algn="tl">
                    <a:srgbClr val="000000">
                      <a:alpha val="43137"/>
                    </a:srgbClr>
                  </a:outerShdw>
                </a:effectLst>
              </a:rPr>
              <a:t>Приказ </a:t>
            </a:r>
            <a:r>
              <a:rPr lang="ru-RU" sz="2000" b="1" dirty="0" smtClean="0">
                <a:solidFill>
                  <a:srgbClr val="002060"/>
                </a:solidFill>
                <a:effectLst>
                  <a:outerShdw blurRad="38100" dist="38100" dir="2700000" algn="tl">
                    <a:srgbClr val="000000">
                      <a:alpha val="43137"/>
                    </a:srgbClr>
                  </a:outerShdw>
                </a:effectLst>
              </a:rPr>
              <a:t>МОиН РТ </a:t>
            </a:r>
            <a:r>
              <a:rPr lang="ru-RU" sz="2000" b="1" dirty="0">
                <a:solidFill>
                  <a:srgbClr val="002060"/>
                </a:solidFill>
                <a:effectLst>
                  <a:outerShdw blurRad="38100" dist="38100" dir="2700000" algn="tl">
                    <a:srgbClr val="000000">
                      <a:alpha val="43137"/>
                    </a:srgbClr>
                  </a:outerShdw>
                </a:effectLst>
              </a:rPr>
              <a:t>от 25.10.2024 № под-1784/24 «Об утверждении инструкций </a:t>
            </a:r>
            <a:r>
              <a:rPr lang="ru-RU" sz="2000" b="1" dirty="0" smtClean="0">
                <a:solidFill>
                  <a:srgbClr val="002060"/>
                </a:solidFill>
                <a:effectLst>
                  <a:outerShdw blurRad="38100" dist="38100" dir="2700000" algn="tl">
                    <a:srgbClr val="000000">
                      <a:alpha val="43137"/>
                    </a:srgbClr>
                  </a:outerShdw>
                </a:effectLst>
              </a:rPr>
              <a:t>по </a:t>
            </a:r>
            <a:r>
              <a:rPr lang="ru-RU" sz="2000" b="1" dirty="0">
                <a:solidFill>
                  <a:srgbClr val="002060"/>
                </a:solidFill>
                <a:effectLst>
                  <a:outerShdw blurRad="38100" dist="38100" dir="2700000" algn="tl">
                    <a:srgbClr val="000000">
                      <a:alpha val="43137"/>
                    </a:srgbClr>
                  </a:outerShdw>
                </a:effectLst>
              </a:rPr>
              <a:t>организации и проведению итогового сочинения (изложения) </a:t>
            </a:r>
            <a:r>
              <a:rPr lang="en-US" sz="2000" b="1" dirty="0" smtClean="0">
                <a:solidFill>
                  <a:srgbClr val="002060"/>
                </a:solidFill>
                <a:effectLst>
                  <a:outerShdw blurRad="38100" dist="38100" dir="2700000" algn="tl">
                    <a:srgbClr val="000000">
                      <a:alpha val="43137"/>
                    </a:srgbClr>
                  </a:outerShdw>
                </a:effectLst>
              </a:rPr>
              <a:t> </a:t>
            </a:r>
            <a:r>
              <a:rPr lang="ru-RU" sz="2000" b="1" dirty="0" smtClean="0">
                <a:solidFill>
                  <a:srgbClr val="002060"/>
                </a:solidFill>
                <a:effectLst>
                  <a:outerShdw blurRad="38100" dist="38100" dir="2700000" algn="tl">
                    <a:srgbClr val="000000">
                      <a:alpha val="43137"/>
                    </a:srgbClr>
                  </a:outerShdw>
                </a:effectLst>
              </a:rPr>
              <a:t>в 202</a:t>
            </a:r>
            <a:r>
              <a:rPr lang="en-US" sz="2000" b="1" dirty="0" smtClean="0">
                <a:solidFill>
                  <a:srgbClr val="002060"/>
                </a:solidFill>
                <a:effectLst>
                  <a:outerShdw blurRad="38100" dist="38100" dir="2700000" algn="tl">
                    <a:srgbClr val="000000">
                      <a:alpha val="43137"/>
                    </a:srgbClr>
                  </a:outerShdw>
                </a:effectLst>
              </a:rPr>
              <a:t>4</a:t>
            </a:r>
            <a:r>
              <a:rPr lang="ru-RU" sz="2000" b="1" dirty="0" smtClean="0">
                <a:solidFill>
                  <a:srgbClr val="002060"/>
                </a:solidFill>
                <a:effectLst>
                  <a:outerShdw blurRad="38100" dist="38100" dir="2700000" algn="tl">
                    <a:srgbClr val="000000">
                      <a:alpha val="43137"/>
                    </a:srgbClr>
                  </a:outerShdw>
                </a:effectLst>
              </a:rPr>
              <a:t>/202</a:t>
            </a:r>
            <a:r>
              <a:rPr lang="en-US" sz="2000" b="1" dirty="0" smtClean="0">
                <a:solidFill>
                  <a:srgbClr val="002060"/>
                </a:solidFill>
                <a:effectLst>
                  <a:outerShdw blurRad="38100" dist="38100" dir="2700000" algn="tl">
                    <a:srgbClr val="000000">
                      <a:alpha val="43137"/>
                    </a:srgbClr>
                  </a:outerShdw>
                </a:effectLst>
              </a:rPr>
              <a:t>5</a:t>
            </a:r>
            <a:r>
              <a:rPr lang="ru-RU" sz="2000" b="1" dirty="0" smtClean="0">
                <a:solidFill>
                  <a:srgbClr val="002060"/>
                </a:solidFill>
                <a:effectLst>
                  <a:outerShdw blurRad="38100" dist="38100" dir="2700000" algn="tl">
                    <a:srgbClr val="000000">
                      <a:alpha val="43137"/>
                    </a:srgbClr>
                  </a:outerShdw>
                </a:effectLst>
              </a:rPr>
              <a:t> </a:t>
            </a:r>
            <a:r>
              <a:rPr lang="ru-RU" sz="2000" b="1" dirty="0">
                <a:solidFill>
                  <a:srgbClr val="002060"/>
                </a:solidFill>
                <a:effectLst>
                  <a:outerShdw blurRad="38100" dist="38100" dir="2700000" algn="tl">
                    <a:srgbClr val="000000">
                      <a:alpha val="43137"/>
                    </a:srgbClr>
                  </a:outerShdw>
                </a:effectLst>
              </a:rPr>
              <a:t>учебном году</a:t>
            </a:r>
            <a:r>
              <a:rPr lang="ru-RU" sz="2000" b="1" dirty="0" smtClean="0">
                <a:solidFill>
                  <a:srgbClr val="002060"/>
                </a:solidFill>
                <a:effectLst>
                  <a:outerShdw blurRad="38100" dist="38100" dir="2700000" algn="tl">
                    <a:srgbClr val="000000">
                      <a:alpha val="43137"/>
                    </a:srgbClr>
                  </a:outerShdw>
                </a:effectLst>
              </a:rPr>
              <a:t>»</a:t>
            </a:r>
            <a:endParaRPr lang="ru-RU" sz="2000" b="1" dirty="0">
              <a:solidFill>
                <a:srgbClr val="002060"/>
              </a:solidFill>
              <a:effectLst>
                <a:outerShdw blurRad="38100" dist="38100" dir="2700000" algn="tl">
                  <a:srgbClr val="000000">
                    <a:alpha val="43137"/>
                  </a:srgbClr>
                </a:outerShdw>
              </a:effectLst>
            </a:endParaRPr>
          </a:p>
        </p:txBody>
      </p:sp>
      <p:sp>
        <p:nvSpPr>
          <p:cNvPr id="11"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8"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7" name="Прямоугольник 6"/>
          <p:cNvSpPr/>
          <p:nvPr/>
        </p:nvSpPr>
        <p:spPr>
          <a:xfrm>
            <a:off x="727362" y="1274510"/>
            <a:ext cx="8160327" cy="3785652"/>
          </a:xfrm>
          <a:prstGeom prst="rect">
            <a:avLst/>
          </a:prstGeom>
        </p:spPr>
        <p:txBody>
          <a:bodyPr wrap="square">
            <a:spAutoFit/>
          </a:bodyPr>
          <a:lstStyle/>
          <a:p>
            <a:pPr algn="just"/>
            <a:r>
              <a:rPr lang="ru-RU" sz="1200" b="1" dirty="0">
                <a:solidFill>
                  <a:srgbClr val="002060"/>
                </a:solidFill>
              </a:rPr>
              <a:t>Требование № 2. «Самостоятельность написания итогового сочинения (изложения)»</a:t>
            </a:r>
          </a:p>
          <a:p>
            <a:pPr algn="just"/>
            <a:endParaRPr lang="en-US" sz="1200" dirty="0" smtClean="0">
              <a:solidFill>
                <a:srgbClr val="002060"/>
              </a:solidFill>
            </a:endParaRPr>
          </a:p>
          <a:p>
            <a:pPr algn="just"/>
            <a:r>
              <a:rPr lang="ru-RU" sz="1200" dirty="0" smtClean="0">
                <a:solidFill>
                  <a:srgbClr val="002060"/>
                </a:solidFill>
              </a:rPr>
              <a:t>	Итоговое </a:t>
            </a:r>
            <a:r>
              <a:rPr lang="ru-RU" sz="1200" dirty="0">
                <a:solidFill>
                  <a:srgbClr val="002060"/>
                </a:solidFill>
              </a:rPr>
              <a:t>сочинение выполняется самостоятельно. Не допускается списывание сочинения (фрагментов сочинения) из какого-либо источника или воспроизведение по памяти чужого текста (работа другого участника, текст, опубликованный в бумажном и (или) электронном виде, и др</a:t>
            </a:r>
            <a:r>
              <a:rPr lang="ru-RU" sz="1200" dirty="0" smtClean="0">
                <a:solidFill>
                  <a:srgbClr val="002060"/>
                </a:solidFill>
              </a:rPr>
              <a:t>.). </a:t>
            </a:r>
          </a:p>
          <a:p>
            <a:pPr algn="just"/>
            <a:r>
              <a:rPr lang="ru-RU" sz="1200" dirty="0">
                <a:solidFill>
                  <a:srgbClr val="002060"/>
                </a:solidFill>
              </a:rPr>
              <a:t>	</a:t>
            </a:r>
            <a:r>
              <a:rPr lang="ru-RU" sz="1200" dirty="0" smtClean="0">
                <a:solidFill>
                  <a:srgbClr val="002060"/>
                </a:solidFill>
              </a:rPr>
              <a:t>Допускается </a:t>
            </a:r>
            <a:r>
              <a:rPr lang="ru-RU" sz="1200" dirty="0">
                <a:solidFill>
                  <a:srgbClr val="002060"/>
                </a:solidFill>
              </a:rPr>
              <a:t>прямое или косвенное цитирование с обязательной ссылкой на источник (ссылка дается в свободной форме). Объем цитирования не должен превышать объем собственного текста участника итогового сочинения.</a:t>
            </a:r>
          </a:p>
          <a:p>
            <a:pPr algn="ctr"/>
            <a:r>
              <a:rPr lang="ru-RU" sz="1200" dirty="0">
                <a:solidFill>
                  <a:srgbClr val="C00000"/>
                </a:solidFill>
              </a:rPr>
              <a:t>Если итоговое сочинение признано несамостоятельным, то выставляется</a:t>
            </a:r>
            <a:r>
              <a:rPr lang="ru-RU" sz="1200" b="1" dirty="0">
                <a:solidFill>
                  <a:srgbClr val="C00000"/>
                </a:solidFill>
              </a:rPr>
              <a:t> </a:t>
            </a:r>
            <a:endParaRPr lang="ru-RU" sz="1200" b="1" dirty="0" smtClean="0">
              <a:solidFill>
                <a:srgbClr val="C00000"/>
              </a:solidFill>
            </a:endParaRPr>
          </a:p>
          <a:p>
            <a:pPr algn="ctr"/>
            <a:r>
              <a:rPr lang="ru-RU" sz="1200" b="1" dirty="0" smtClean="0">
                <a:solidFill>
                  <a:srgbClr val="C00000"/>
                </a:solidFill>
              </a:rPr>
              <a:t>«</a:t>
            </a:r>
            <a:r>
              <a:rPr lang="ru-RU" sz="1200" b="1" dirty="0">
                <a:solidFill>
                  <a:srgbClr val="C00000"/>
                </a:solidFill>
              </a:rPr>
              <a:t>незачет» за невыполнение требования № 2 и «незачет» за работу в целом </a:t>
            </a:r>
            <a:endParaRPr lang="ru-RU" sz="1200" b="1" dirty="0" smtClean="0">
              <a:solidFill>
                <a:srgbClr val="C00000"/>
              </a:solidFill>
            </a:endParaRPr>
          </a:p>
          <a:p>
            <a:pPr algn="ctr"/>
            <a:r>
              <a:rPr lang="ru-RU" sz="1200" dirty="0" smtClean="0">
                <a:solidFill>
                  <a:srgbClr val="C00000"/>
                </a:solidFill>
              </a:rPr>
              <a:t>(</a:t>
            </a:r>
            <a:r>
              <a:rPr lang="ru-RU" sz="1200" dirty="0">
                <a:solidFill>
                  <a:srgbClr val="C00000"/>
                </a:solidFill>
              </a:rPr>
              <a:t>такое итоговое сочинение не проверяется по критериям оценивания</a:t>
            </a:r>
            <a:r>
              <a:rPr lang="ru-RU" sz="1200" dirty="0" smtClean="0">
                <a:solidFill>
                  <a:srgbClr val="C00000"/>
                </a:solidFill>
              </a:rPr>
              <a:t>).</a:t>
            </a:r>
            <a:endParaRPr lang="en-US" sz="1200" dirty="0" smtClean="0">
              <a:solidFill>
                <a:srgbClr val="C00000"/>
              </a:solidFill>
            </a:endParaRPr>
          </a:p>
          <a:p>
            <a:pPr algn="ctr"/>
            <a:endParaRPr lang="en-US" sz="1200" dirty="0" smtClean="0">
              <a:solidFill>
                <a:srgbClr val="C00000"/>
              </a:solidFill>
            </a:endParaRPr>
          </a:p>
          <a:p>
            <a:pPr algn="just"/>
            <a:r>
              <a:rPr lang="ru-RU" sz="1200" dirty="0" smtClean="0">
                <a:solidFill>
                  <a:srgbClr val="002060"/>
                </a:solidFill>
              </a:rPr>
              <a:t>	На </a:t>
            </a:r>
            <a:r>
              <a:rPr lang="ru-RU" sz="1200" dirty="0">
                <a:solidFill>
                  <a:srgbClr val="002060"/>
                </a:solidFill>
              </a:rPr>
              <a:t>этапе проверки итогового сочинения (изложения) </a:t>
            </a:r>
            <a:r>
              <a:rPr lang="ru-RU" sz="1200" dirty="0" smtClean="0">
                <a:solidFill>
                  <a:srgbClr val="002060"/>
                </a:solidFill>
              </a:rPr>
              <a:t>руководитель</a:t>
            </a:r>
            <a:r>
              <a:rPr lang="en-US" sz="1200" dirty="0" smtClean="0">
                <a:solidFill>
                  <a:srgbClr val="002060"/>
                </a:solidFill>
              </a:rPr>
              <a:t> </a:t>
            </a:r>
            <a:r>
              <a:rPr lang="ru-RU" sz="1200" dirty="0" smtClean="0">
                <a:solidFill>
                  <a:srgbClr val="002060"/>
                </a:solidFill>
              </a:rPr>
              <a:t>образовательной организации: </a:t>
            </a:r>
            <a:r>
              <a:rPr lang="ru-RU" sz="1200" dirty="0">
                <a:solidFill>
                  <a:srgbClr val="002060"/>
                </a:solidFill>
              </a:rPr>
              <a:t>обеспечивает необходимыми техническими средствами (ксерокс, сканер, компьютер с возможностью выхода в сеть «Интернет», а также с установленными </a:t>
            </a:r>
            <a:r>
              <a:rPr lang="ru-RU" sz="1200" b="1" dirty="0">
                <a:solidFill>
                  <a:srgbClr val="002060"/>
                </a:solidFill>
              </a:rPr>
              <a:t>на него специализированными программами, позволяющими автоматически проверять тексты на наличие заимствований </a:t>
            </a:r>
            <a:r>
              <a:rPr lang="ru-RU" sz="1200" dirty="0">
                <a:solidFill>
                  <a:srgbClr val="002060"/>
                </a:solidFill>
              </a:rPr>
              <a:t>и др.) экспертов для осуществления проверки и оценивания итогового сочинения (изложения</a:t>
            </a:r>
            <a:r>
              <a:rPr lang="ru-RU" sz="1200" dirty="0" smtClean="0">
                <a:solidFill>
                  <a:srgbClr val="002060"/>
                </a:solidFill>
              </a:rPr>
              <a:t>) – </a:t>
            </a:r>
          </a:p>
          <a:p>
            <a:pPr algn="ctr"/>
            <a:r>
              <a:rPr lang="ru-RU" sz="1200" b="1" i="1" dirty="0" smtClean="0">
                <a:solidFill>
                  <a:srgbClr val="002060"/>
                </a:solidFill>
              </a:rPr>
              <a:t>в </a:t>
            </a:r>
            <a:r>
              <a:rPr lang="ru-RU" sz="1200" b="1" i="1" dirty="0">
                <a:solidFill>
                  <a:srgbClr val="002060"/>
                </a:solidFill>
              </a:rPr>
              <a:t>случае выставления «незачет» по требованию №</a:t>
            </a:r>
            <a:r>
              <a:rPr lang="ru-RU" sz="1200" b="1" i="1" dirty="0" smtClean="0">
                <a:solidFill>
                  <a:srgbClr val="002060"/>
                </a:solidFill>
              </a:rPr>
              <a:t>2 </a:t>
            </a:r>
          </a:p>
          <a:p>
            <a:pPr algn="ctr"/>
            <a:r>
              <a:rPr lang="ru-RU" sz="1200" b="1" i="1" dirty="0" smtClean="0">
                <a:solidFill>
                  <a:srgbClr val="002060"/>
                </a:solidFill>
              </a:rPr>
              <a:t>подтвердить несамостоятельность работы на сайте «</a:t>
            </a:r>
            <a:r>
              <a:rPr lang="ru-RU" sz="1200" b="1" i="1" dirty="0" err="1" smtClean="0">
                <a:solidFill>
                  <a:srgbClr val="002060"/>
                </a:solidFill>
              </a:rPr>
              <a:t>Антиплагиат</a:t>
            </a:r>
            <a:r>
              <a:rPr lang="ru-RU" sz="1200" b="1" i="1" dirty="0" smtClean="0">
                <a:solidFill>
                  <a:srgbClr val="002060"/>
                </a:solidFill>
              </a:rPr>
              <a:t>. Обнаружение заимствований» или аналогичном.</a:t>
            </a:r>
            <a:endParaRPr lang="ru-RU" sz="1200" b="1" i="1" dirty="0">
              <a:solidFill>
                <a:srgbClr val="002060"/>
              </a:solidFill>
            </a:endParaRPr>
          </a:p>
        </p:txBody>
      </p:sp>
    </p:spTree>
    <p:extLst>
      <p:ext uri="{BB962C8B-B14F-4D97-AF65-F5344CB8AC3E}">
        <p14:creationId xmlns:p14="http://schemas.microsoft.com/office/powerpoint/2010/main" val="3837094614"/>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97489" y="1097541"/>
            <a:ext cx="8280920" cy="553961"/>
          </a:xfrm>
          <a:prstGeom prst="rect">
            <a:avLst/>
          </a:prstGeom>
        </p:spPr>
        <p:txBody>
          <a:bodyPr wrap="square" lIns="91404" tIns="45702" rIns="91404" bIns="45702">
            <a:spAutoFit/>
          </a:bodyP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ru-RU" sz="3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Arial" panose="020B0604020202020204" pitchFamily="34" charset="0"/>
            </a:endParaRPr>
          </a:p>
        </p:txBody>
      </p:sp>
      <p:sp>
        <p:nvSpPr>
          <p:cNvPr id="9" name="Slide Number Placeholder 1"/>
          <p:cNvSpPr txBox="1">
            <a:spLocks/>
          </p:cNvSpPr>
          <p:nvPr/>
        </p:nvSpPr>
        <p:spPr>
          <a:xfrm>
            <a:off x="7010400" y="14084"/>
            <a:ext cx="2133600"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10" name="Slide Number Placeholder 1"/>
          <p:cNvSpPr txBox="1">
            <a:spLocks/>
          </p:cNvSpPr>
          <p:nvPr/>
        </p:nvSpPr>
        <p:spPr>
          <a:xfrm>
            <a:off x="6961064" y="-25171"/>
            <a:ext cx="2182935" cy="365125"/>
          </a:xfrm>
          <a:prstGeom prst="rect">
            <a:avLst/>
          </a:prstGeom>
        </p:spPr>
        <p:txBody>
          <a:bodyPr vert="horz" lIns="91440" tIns="45720" rIns="91440" bIns="45720" rtlCol="0" anchor="ctr"/>
          <a:lstStyle>
            <a:defPPr>
              <a:defRPr lang="ru-RU"/>
            </a:defPPr>
            <a:lvl1pPr marL="0" algn="r" defTabSz="685800" rtl="0" eaLnBrk="1" latinLnBrk="0" hangingPunct="1">
              <a:defRPr sz="12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8" name="Прямоугольник 7"/>
          <p:cNvSpPr/>
          <p:nvPr/>
        </p:nvSpPr>
        <p:spPr>
          <a:xfrm>
            <a:off x="616527" y="1007113"/>
            <a:ext cx="8235662" cy="3970318"/>
          </a:xfrm>
          <a:prstGeom prst="rect">
            <a:avLst/>
          </a:prstGeom>
        </p:spPr>
        <p:txBody>
          <a:bodyPr wrap="square">
            <a:spAutoFit/>
          </a:bodyPr>
          <a:lstStyle/>
          <a:p>
            <a:pPr marL="342900" indent="-342900" algn="just" defTabSz="914378">
              <a:buFont typeface="Wingdings" panose="05000000000000000000" pitchFamily="2" charset="2"/>
              <a:buChar char="Ø"/>
            </a:pPr>
            <a:r>
              <a:rPr lang="ru-RU" sz="1400" dirty="0" smtClean="0">
                <a:solidFill>
                  <a:srgbClr val="002060"/>
                </a:solidFill>
              </a:rPr>
              <a:t>Провести инструктаж </a:t>
            </a:r>
            <a:r>
              <a:rPr lang="ru-RU" sz="1400" dirty="0">
                <a:solidFill>
                  <a:srgbClr val="002060"/>
                </a:solidFill>
              </a:rPr>
              <a:t>участников итогового сочинения (изложения</a:t>
            </a:r>
            <a:r>
              <a:rPr lang="ru-RU" sz="1400" dirty="0" smtClean="0">
                <a:solidFill>
                  <a:srgbClr val="002060"/>
                </a:solidFill>
              </a:rPr>
              <a:t>), руководителей ОО, технических специалистов, организаторов, экспертов, получить подпись;</a:t>
            </a:r>
          </a:p>
          <a:p>
            <a:pPr marL="342900" indent="-342900" algn="just" defTabSz="914378">
              <a:buFont typeface="Wingdings" panose="05000000000000000000" pitchFamily="2" charset="2"/>
              <a:buChar char="Ø"/>
            </a:pPr>
            <a:endParaRPr lang="ru-RU" sz="1400" dirty="0">
              <a:solidFill>
                <a:srgbClr val="002060"/>
              </a:solidFill>
            </a:endParaRPr>
          </a:p>
          <a:p>
            <a:pPr marL="342900" indent="-342900" algn="just" defTabSz="914378">
              <a:buFont typeface="Wingdings" panose="05000000000000000000" pitchFamily="2" charset="2"/>
              <a:buChar char="Ø"/>
            </a:pPr>
            <a:r>
              <a:rPr lang="ru-RU" sz="1400" dirty="0" smtClean="0">
                <a:solidFill>
                  <a:srgbClr val="002060"/>
                </a:solidFill>
              </a:rPr>
              <a:t>провести родительские собрания, ознакомить родителей с порядком проведения итогового сочинения (изложения), получить подпись родителя </a:t>
            </a:r>
          </a:p>
          <a:p>
            <a:pPr algn="just" defTabSz="914378"/>
            <a:r>
              <a:rPr lang="ru-RU" sz="1400" i="1" dirty="0" smtClean="0">
                <a:solidFill>
                  <a:srgbClr val="002060"/>
                </a:solidFill>
              </a:rPr>
              <a:t>(составить акт в случае отказа родителя подписать информацию об ознакомлении)</a:t>
            </a:r>
            <a:r>
              <a:rPr lang="ru-RU" sz="1400" dirty="0" smtClean="0">
                <a:solidFill>
                  <a:srgbClr val="002060"/>
                </a:solidFill>
              </a:rPr>
              <a:t>;</a:t>
            </a:r>
          </a:p>
          <a:p>
            <a:pPr marL="457200" indent="-457200" algn="just" defTabSz="914378">
              <a:buFont typeface="Wingdings" panose="05000000000000000000" pitchFamily="2" charset="2"/>
              <a:buChar char="Ø"/>
            </a:pPr>
            <a:endParaRPr lang="ru-RU" sz="1400" dirty="0">
              <a:solidFill>
                <a:srgbClr val="002060"/>
              </a:solidFill>
            </a:endParaRPr>
          </a:p>
          <a:p>
            <a:pPr marL="342900" indent="-342900" algn="just" defTabSz="914378">
              <a:buFont typeface="Wingdings" panose="05000000000000000000" pitchFamily="2" charset="2"/>
              <a:buChar char="Ø"/>
            </a:pPr>
            <a:r>
              <a:rPr lang="ru-RU" sz="1400" dirty="0" smtClean="0">
                <a:solidFill>
                  <a:srgbClr val="002060"/>
                </a:solidFill>
                <a:latin typeface="Arial"/>
              </a:rPr>
              <a:t>под подпись ознакомить выпускников с порядком, </a:t>
            </a:r>
            <a:r>
              <a:rPr lang="ru-RU" sz="1400" dirty="0">
                <a:solidFill>
                  <a:srgbClr val="002060"/>
                </a:solidFill>
              </a:rPr>
              <a:t>датой и временем проведения итогового сочинения (изложения</a:t>
            </a:r>
            <a:r>
              <a:rPr lang="ru-RU" sz="1400" dirty="0" smtClean="0">
                <a:solidFill>
                  <a:srgbClr val="002060"/>
                </a:solidFill>
              </a:rPr>
              <a:t>)</a:t>
            </a:r>
            <a:r>
              <a:rPr lang="ru-RU" sz="1400" dirty="0" smtClean="0">
                <a:solidFill>
                  <a:srgbClr val="002060"/>
                </a:solidFill>
                <a:latin typeface="Arial"/>
              </a:rPr>
              <a:t>;</a:t>
            </a:r>
          </a:p>
          <a:p>
            <a:pPr marL="342900" indent="-342900" algn="just" defTabSz="914378">
              <a:buFont typeface="Wingdings" panose="05000000000000000000" pitchFamily="2" charset="2"/>
              <a:buChar char="Ø"/>
            </a:pPr>
            <a:endParaRPr lang="ru-RU" sz="1400" b="1" dirty="0">
              <a:solidFill>
                <a:srgbClr val="002060"/>
              </a:solidFill>
              <a:latin typeface="Arial"/>
            </a:endParaRPr>
          </a:p>
          <a:p>
            <a:pPr marL="342900" indent="-342900" algn="just" defTabSz="914378">
              <a:buFont typeface="Wingdings" panose="05000000000000000000" pitchFamily="2" charset="2"/>
              <a:buChar char="Ø"/>
            </a:pPr>
            <a:r>
              <a:rPr lang="ru-RU" sz="1400" dirty="0" smtClean="0">
                <a:solidFill>
                  <a:srgbClr val="002060"/>
                </a:solidFill>
                <a:latin typeface="Arial"/>
              </a:rPr>
              <a:t>проинформировать выпускников и родителей о телефонах республиканской «горячей линии» по вопросам ГИА: (843) 294-95-06, 294-95-62, </a:t>
            </a:r>
            <a:r>
              <a:rPr lang="en-US" sz="1400" dirty="0" smtClean="0">
                <a:solidFill>
                  <a:srgbClr val="002060"/>
                </a:solidFill>
                <a:latin typeface="Arial"/>
              </a:rPr>
              <a:t>237-74-</a:t>
            </a:r>
            <a:r>
              <a:rPr lang="ru-RU" sz="1400" dirty="0" smtClean="0">
                <a:solidFill>
                  <a:srgbClr val="002060"/>
                </a:solidFill>
                <a:latin typeface="Arial"/>
              </a:rPr>
              <a:t>36;</a:t>
            </a:r>
          </a:p>
          <a:p>
            <a:pPr marL="342900" indent="-342900" algn="just" defTabSz="914378">
              <a:buFont typeface="Wingdings" panose="05000000000000000000" pitchFamily="2" charset="2"/>
              <a:buChar char="Ø"/>
            </a:pPr>
            <a:endParaRPr lang="ru-RU" sz="1400" dirty="0" smtClean="0">
              <a:solidFill>
                <a:srgbClr val="002060"/>
              </a:solidFill>
              <a:latin typeface="Arial"/>
            </a:endParaRPr>
          </a:p>
          <a:p>
            <a:pPr marL="342900" indent="-342900" algn="just" defTabSz="914378">
              <a:buFont typeface="Wingdings" panose="05000000000000000000" pitchFamily="2" charset="2"/>
              <a:buChar char="Ø"/>
            </a:pPr>
            <a:r>
              <a:rPr lang="ru-RU" sz="1400" dirty="0" smtClean="0">
                <a:solidFill>
                  <a:srgbClr val="002060"/>
                </a:solidFill>
                <a:latin typeface="Arial"/>
              </a:rPr>
              <a:t>обеспечить работу телефона </a:t>
            </a:r>
            <a:r>
              <a:rPr lang="ru-RU" sz="1400" dirty="0" smtClean="0">
                <a:solidFill>
                  <a:srgbClr val="002060"/>
                </a:solidFill>
              </a:rPr>
              <a:t>муниципальной </a:t>
            </a:r>
            <a:r>
              <a:rPr lang="ru-RU" sz="1400" dirty="0">
                <a:solidFill>
                  <a:srgbClr val="002060"/>
                </a:solidFill>
              </a:rPr>
              <a:t>«горячей» линии по вопросам </a:t>
            </a:r>
            <a:r>
              <a:rPr lang="ru-RU" sz="1400" dirty="0" smtClean="0">
                <a:solidFill>
                  <a:srgbClr val="002060"/>
                </a:solidFill>
              </a:rPr>
              <a:t>ГИА, проинформировать о нем выпускников и родителей.</a:t>
            </a:r>
          </a:p>
          <a:p>
            <a:pPr marL="342900" indent="-342900" algn="just" defTabSz="914378">
              <a:buFont typeface="Wingdings" panose="05000000000000000000" pitchFamily="2" charset="2"/>
              <a:buChar char="Ø"/>
            </a:pPr>
            <a:endParaRPr lang="ru-RU" sz="1400" dirty="0">
              <a:solidFill>
                <a:srgbClr val="002060"/>
              </a:solidFill>
            </a:endParaRPr>
          </a:p>
          <a:p>
            <a:pPr marL="342900" indent="-342900" algn="ctr" defTabSz="914378">
              <a:buFont typeface="Wingdings" panose="05000000000000000000" pitchFamily="2" charset="2"/>
              <a:buChar char="Ø"/>
            </a:pPr>
            <a:r>
              <a:rPr lang="ru-RU" sz="1400" dirty="0" smtClean="0">
                <a:solidFill>
                  <a:srgbClr val="002060"/>
                </a:solidFill>
              </a:rPr>
              <a:t> </a:t>
            </a:r>
            <a:r>
              <a:rPr lang="ru-RU" sz="1400" b="1" dirty="0" smtClean="0">
                <a:solidFill>
                  <a:srgbClr val="C00000"/>
                </a:solidFill>
              </a:rPr>
              <a:t>Обеспечить объективность проведения </a:t>
            </a:r>
            <a:r>
              <a:rPr lang="ru-RU" sz="1400" b="1" dirty="0">
                <a:solidFill>
                  <a:srgbClr val="C00000"/>
                </a:solidFill>
              </a:rPr>
              <a:t>и проверки </a:t>
            </a:r>
            <a:endParaRPr lang="ru-RU" sz="1400" b="1" dirty="0" smtClean="0">
              <a:solidFill>
                <a:srgbClr val="C00000"/>
              </a:solidFill>
            </a:endParaRPr>
          </a:p>
          <a:p>
            <a:pPr algn="ctr" defTabSz="914378"/>
            <a:r>
              <a:rPr lang="ru-RU" sz="1400" b="1" dirty="0" smtClean="0">
                <a:solidFill>
                  <a:srgbClr val="C00000"/>
                </a:solidFill>
              </a:rPr>
              <a:t>итогового </a:t>
            </a:r>
            <a:r>
              <a:rPr lang="ru-RU" sz="1400" b="1" dirty="0">
                <a:solidFill>
                  <a:srgbClr val="C00000"/>
                </a:solidFill>
              </a:rPr>
              <a:t>сочинения (изложения)</a:t>
            </a:r>
            <a:endParaRPr lang="ru-RU" sz="1400" b="1" dirty="0" smtClean="0">
              <a:solidFill>
                <a:srgbClr val="C00000"/>
              </a:solidFill>
              <a:latin typeface="Arial"/>
            </a:endParaRPr>
          </a:p>
        </p:txBody>
      </p:sp>
      <p:sp>
        <p:nvSpPr>
          <p:cNvPr id="11" name="Прямоугольник 10"/>
          <p:cNvSpPr/>
          <p:nvPr/>
        </p:nvSpPr>
        <p:spPr>
          <a:xfrm>
            <a:off x="531936" y="139899"/>
            <a:ext cx="2575775" cy="400110"/>
          </a:xfrm>
          <a:prstGeom prst="rect">
            <a:avLst/>
          </a:prstGeom>
        </p:spPr>
        <p:txBody>
          <a:bodyPr wrap="square">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Arial"/>
                <a:ea typeface="+mn-ea"/>
                <a:cs typeface="+mn-cs"/>
              </a:rPr>
              <a:t>Необходимо:</a:t>
            </a:r>
            <a:endParaRPr kumimoji="0" lang="ru-RU"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a:ea typeface="+mn-ea"/>
              <a:cs typeface="+mn-cs"/>
            </a:endParaRPr>
          </a:p>
        </p:txBody>
      </p:sp>
    </p:spTree>
    <p:extLst>
      <p:ext uri="{BB962C8B-B14F-4D97-AF65-F5344CB8AC3E}">
        <p14:creationId xmlns:p14="http://schemas.microsoft.com/office/powerpoint/2010/main" val="578753304"/>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1814360"/>
            <a:ext cx="8604448" cy="1446550"/>
          </a:xfrm>
          <a:prstGeom prst="rect">
            <a:avLst/>
          </a:prstGeom>
        </p:spPr>
        <p:txBody>
          <a:bodyPr wrap="square">
            <a:spAutoFit/>
          </a:bodyPr>
          <a:lstStyle/>
          <a:p>
            <a:pPr algn="ctr">
              <a:spcAft>
                <a:spcPts val="0"/>
              </a:spcAft>
            </a:pPr>
            <a:r>
              <a:rPr lang="ru-RU" sz="4400" b="1" dirty="0" smtClean="0">
                <a:solidFill>
                  <a:srgbClr val="002060"/>
                </a:solidFill>
                <a:effectLst>
                  <a:outerShdw blurRad="38100" dist="38100" dir="2700000" algn="tl">
                    <a:srgbClr val="000000">
                      <a:alpha val="43137"/>
                    </a:srgbClr>
                  </a:outerShdw>
                </a:effectLst>
              </a:rPr>
              <a:t>Спасибо за внимание!</a:t>
            </a:r>
          </a:p>
          <a:p>
            <a:pPr algn="ctr">
              <a:spcAft>
                <a:spcPts val="0"/>
              </a:spcAft>
            </a:pPr>
            <a:endParaRPr lang="ru-RU" sz="4400" b="1"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1413597"/>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13602</TotalTime>
  <Words>2070</Words>
  <Application>Microsoft Office PowerPoint</Application>
  <PresentationFormat>Экран (16:9)</PresentationFormat>
  <Paragraphs>269</Paragraphs>
  <Slides>24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24</vt:i4>
      </vt:variant>
    </vt:vector>
  </HeadingPairs>
  <TitlesOfParts>
    <vt:vector size="31" baseType="lpstr">
      <vt:lpstr>Arial</vt:lpstr>
      <vt:lpstr>Calibri</vt:lpstr>
      <vt:lpstr>Microsoft Sans Serif</vt:lpstr>
      <vt:lpstr>Times New Roman</vt:lpstr>
      <vt:lpstr>Wingdings</vt:lpstr>
      <vt:lpstr>2_Тема Office</vt:lpstr>
      <vt:lpstr>12_Тема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Гульфия Ахвердиева</dc:creator>
  <cp:lastModifiedBy>user</cp:lastModifiedBy>
  <cp:revision>586</cp:revision>
  <cp:lastPrinted>2023-11-29T08:24:22Z</cp:lastPrinted>
  <dcterms:created xsi:type="dcterms:W3CDTF">2021-03-03T11:56:15Z</dcterms:created>
  <dcterms:modified xsi:type="dcterms:W3CDTF">2024-11-26T15:26:26Z</dcterms:modified>
</cp:coreProperties>
</file>